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7" r:id="rId1"/>
  </p:sldMasterIdLst>
  <p:notesMasterIdLst>
    <p:notesMasterId r:id="rId31"/>
  </p:notesMasterIdLst>
  <p:sldIdLst>
    <p:sldId id="276" r:id="rId2"/>
    <p:sldId id="308" r:id="rId3"/>
    <p:sldId id="311" r:id="rId4"/>
    <p:sldId id="307" r:id="rId5"/>
    <p:sldId id="309" r:id="rId6"/>
    <p:sldId id="321" r:id="rId7"/>
    <p:sldId id="333" r:id="rId8"/>
    <p:sldId id="327" r:id="rId9"/>
    <p:sldId id="328" r:id="rId10"/>
    <p:sldId id="329" r:id="rId11"/>
    <p:sldId id="358" r:id="rId12"/>
    <p:sldId id="310" r:id="rId13"/>
    <p:sldId id="357" r:id="rId14"/>
    <p:sldId id="343" r:id="rId15"/>
    <p:sldId id="344" r:id="rId16"/>
    <p:sldId id="346" r:id="rId17"/>
    <p:sldId id="349" r:id="rId18"/>
    <p:sldId id="350" r:id="rId19"/>
    <p:sldId id="274" r:id="rId20"/>
    <p:sldId id="355" r:id="rId21"/>
    <p:sldId id="336" r:id="rId22"/>
    <p:sldId id="356" r:id="rId23"/>
    <p:sldId id="337" r:id="rId24"/>
    <p:sldId id="338" r:id="rId25"/>
    <p:sldId id="339" r:id="rId26"/>
    <p:sldId id="340" r:id="rId27"/>
    <p:sldId id="352" r:id="rId28"/>
    <p:sldId id="341" r:id="rId29"/>
    <p:sldId id="354" r:id="rId30"/>
  </p:sldIdLst>
  <p:sldSz cx="9144000" cy="6858000" type="screen4x3"/>
  <p:notesSz cx="6731000" cy="98552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0C3"/>
    <a:srgbClr val="C9C0BB"/>
    <a:srgbClr val="5C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2274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kumenty\Tatry_2015\prednaska\Potkani_Willson,_64-Cu_28.3.-29.3.2012_MH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kumenty\daline_2010_prednaska\source\data_graf_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53115601185681"/>
          <c:y val="8.3740074528513689E-2"/>
          <c:w val="0.79621605627177461"/>
          <c:h val="0.7640006331260181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1F497D"/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c:spPr>
          <c:invertIfNegative val="0"/>
          <c:errBars>
            <c:errBarType val="both"/>
            <c:errValType val="cust"/>
            <c:noEndCap val="0"/>
            <c:plus>
              <c:numRef>
                <c:f>(List1!$O$35,List1!$O$36,List1!$O$38)</c:f>
                <c:numCache>
                  <c:formatCode>General</c:formatCode>
                  <c:ptCount val="3"/>
                  <c:pt idx="0">
                    <c:v>0.76178545863585079</c:v>
                  </c:pt>
                  <c:pt idx="1">
                    <c:v>2.9566686543430718</c:v>
                  </c:pt>
                  <c:pt idx="2">
                    <c:v>0.42884990253411293</c:v>
                  </c:pt>
                </c:numCache>
              </c:numRef>
            </c:plus>
            <c:minus>
              <c:numRef>
                <c:f>(List1!$O$35,List1!$O$36,List1!$O$38)</c:f>
                <c:numCache>
                  <c:formatCode>General</c:formatCode>
                  <c:ptCount val="3"/>
                  <c:pt idx="0">
                    <c:v>0.76178545863585079</c:v>
                  </c:pt>
                  <c:pt idx="1">
                    <c:v>2.9566686543430718</c:v>
                  </c:pt>
                  <c:pt idx="2">
                    <c:v>0.42884990253411293</c:v>
                  </c:pt>
                </c:numCache>
              </c:numRef>
            </c:minus>
          </c:errBars>
          <c:cat>
            <c:strRef>
              <c:f>(List1!$K$35,List1!$K$36,List1!$K$38)</c:f>
              <c:strCache>
                <c:ptCount val="3"/>
                <c:pt idx="0">
                  <c:v>kontrola</c:v>
                </c:pt>
                <c:pt idx="1">
                  <c:v>dipikolylamin</c:v>
                </c:pt>
                <c:pt idx="2">
                  <c:v>8-hydroxychinolin</c:v>
                </c:pt>
              </c:strCache>
            </c:strRef>
          </c:cat>
          <c:val>
            <c:numRef>
              <c:f>(List1!$N$35,List1!$N$36,List1!$N$38)</c:f>
              <c:numCache>
                <c:formatCode>0.00</c:formatCode>
                <c:ptCount val="3"/>
                <c:pt idx="0">
                  <c:v>7.5109418140914208</c:v>
                </c:pt>
                <c:pt idx="1">
                  <c:v>6.4450407473663294</c:v>
                </c:pt>
                <c:pt idx="2">
                  <c:v>1.9103313840155947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209408"/>
        <c:axId val="36210944"/>
      </c:barChart>
      <c:catAx>
        <c:axId val="36209408"/>
        <c:scaling>
          <c:orientation val="minMax"/>
        </c:scaling>
        <c:delete val="0"/>
        <c:axPos val="b"/>
        <c:majorTickMark val="none"/>
        <c:minorTickMark val="none"/>
        <c:tickLblPos val="nextTo"/>
        <c:crossAx val="36210944"/>
        <c:crosses val="autoZero"/>
        <c:auto val="1"/>
        <c:lblAlgn val="ctr"/>
        <c:lblOffset val="100"/>
        <c:noMultiLvlLbl val="0"/>
      </c:catAx>
      <c:valAx>
        <c:axId val="362109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Játra (kBq/g)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3620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 i="0" baseline="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672193354254604"/>
          <c:y val="5.3333432539867227E-2"/>
          <c:w val="0.80578620785205668"/>
          <c:h val="0.82095390802438328"/>
        </c:manualLayout>
      </c:layout>
      <c:scatterChart>
        <c:scatterStyle val="lineMarker"/>
        <c:varyColors val="0"/>
        <c:ser>
          <c:idx val="0"/>
          <c:order val="0"/>
          <c:tx>
            <c:v>25 MBq/mouse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List1!$P$52:$AE$52</c:f>
                <c:numCache>
                  <c:formatCode>General</c:formatCode>
                  <c:ptCount val="16"/>
                  <c:pt idx="0">
                    <c:v>1.7000000000000105E-2</c:v>
                  </c:pt>
                  <c:pt idx="1">
                    <c:v>3.1000000000000211E-2</c:v>
                  </c:pt>
                  <c:pt idx="2">
                    <c:v>3.3000000000000002E-2</c:v>
                  </c:pt>
                  <c:pt idx="3">
                    <c:v>2.0000000000000011E-2</c:v>
                  </c:pt>
                  <c:pt idx="4">
                    <c:v>2.5000000000000012E-2</c:v>
                  </c:pt>
                  <c:pt idx="5">
                    <c:v>2.6000000000000113E-2</c:v>
                  </c:pt>
                  <c:pt idx="6">
                    <c:v>3.2000000000000112E-2</c:v>
                  </c:pt>
                  <c:pt idx="7">
                    <c:v>3.1000000000000211E-2</c:v>
                  </c:pt>
                  <c:pt idx="8">
                    <c:v>3.5000000000000211E-2</c:v>
                  </c:pt>
                  <c:pt idx="9">
                    <c:v>2.4100000000000003E-2</c:v>
                  </c:pt>
                  <c:pt idx="10">
                    <c:v>4.300000000000001E-2</c:v>
                  </c:pt>
                  <c:pt idx="11">
                    <c:v>4.8000000000000112E-2</c:v>
                  </c:pt>
                  <c:pt idx="12">
                    <c:v>6.6000000000000003E-2</c:v>
                  </c:pt>
                  <c:pt idx="13">
                    <c:v>6.5170449591820306E-2</c:v>
                  </c:pt>
                  <c:pt idx="14">
                    <c:v>6.7751178751533428E-2</c:v>
                  </c:pt>
                  <c:pt idx="15">
                    <c:v>7.6773838136582923E-2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List1!$P$44:$AE$44</c:f>
              <c:numCache>
                <c:formatCode>General</c:formatCode>
                <c:ptCount val="16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10</c:v>
                </c:pt>
                <c:pt idx="4">
                  <c:v>13</c:v>
                </c:pt>
                <c:pt idx="5">
                  <c:v>16</c:v>
                </c:pt>
                <c:pt idx="6">
                  <c:v>19</c:v>
                </c:pt>
                <c:pt idx="7">
                  <c:v>22</c:v>
                </c:pt>
                <c:pt idx="8">
                  <c:v>25</c:v>
                </c:pt>
                <c:pt idx="9">
                  <c:v>28</c:v>
                </c:pt>
                <c:pt idx="10">
                  <c:v>31</c:v>
                </c:pt>
                <c:pt idx="11">
                  <c:v>34</c:v>
                </c:pt>
                <c:pt idx="12">
                  <c:v>37</c:v>
                </c:pt>
                <c:pt idx="13">
                  <c:v>40</c:v>
                </c:pt>
                <c:pt idx="14">
                  <c:v>43</c:v>
                </c:pt>
                <c:pt idx="15">
                  <c:v>46</c:v>
                </c:pt>
              </c:numCache>
            </c:numRef>
          </c:xVal>
          <c:yVal>
            <c:numRef>
              <c:f>List1!$P$51:$AE$51</c:f>
              <c:numCache>
                <c:formatCode>0.000</c:formatCode>
                <c:ptCount val="16"/>
                <c:pt idx="0">
                  <c:v>0.18900000000000108</c:v>
                </c:pt>
                <c:pt idx="1">
                  <c:v>0.21700000000000008</c:v>
                </c:pt>
                <c:pt idx="2">
                  <c:v>0.23500000000000001</c:v>
                </c:pt>
                <c:pt idx="3">
                  <c:v>0.224</c:v>
                </c:pt>
                <c:pt idx="4">
                  <c:v>0.19</c:v>
                </c:pt>
                <c:pt idx="5">
                  <c:v>0.16200000000000001</c:v>
                </c:pt>
                <c:pt idx="6">
                  <c:v>0.12300000000000004</c:v>
                </c:pt>
                <c:pt idx="7">
                  <c:v>0.1</c:v>
                </c:pt>
                <c:pt idx="8">
                  <c:v>9.9000000000000227E-2</c:v>
                </c:pt>
                <c:pt idx="9">
                  <c:v>8.8800000000000226E-2</c:v>
                </c:pt>
                <c:pt idx="10">
                  <c:v>9.9000000000000227E-2</c:v>
                </c:pt>
                <c:pt idx="11">
                  <c:v>9.4000000000000208E-2</c:v>
                </c:pt>
                <c:pt idx="12">
                  <c:v>9.7000000000000017E-2</c:v>
                </c:pt>
                <c:pt idx="13">
                  <c:v>0.11175</c:v>
                </c:pt>
                <c:pt idx="14">
                  <c:v>0.140666666666667</c:v>
                </c:pt>
                <c:pt idx="15">
                  <c:v>0.13466666666666693</c:v>
                </c:pt>
              </c:numCache>
            </c:numRef>
          </c:yVal>
          <c:smooth val="0"/>
        </c:ser>
        <c:ser>
          <c:idx val="1"/>
          <c:order val="1"/>
          <c:tx>
            <c:v>2 MBq/mouse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7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  <a:prstDash val="solid"/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List1!$P$18:$AE$18</c:f>
                <c:numCache>
                  <c:formatCode>General</c:formatCode>
                  <c:ptCount val="16"/>
                  <c:pt idx="0">
                    <c:v>3.2000000000000112E-2</c:v>
                  </c:pt>
                  <c:pt idx="1">
                    <c:v>5.1000000000000004E-2</c:v>
                  </c:pt>
                  <c:pt idx="2">
                    <c:v>5.6000000000000001E-2</c:v>
                  </c:pt>
                  <c:pt idx="3">
                    <c:v>5.4000000000000117E-2</c:v>
                  </c:pt>
                  <c:pt idx="4">
                    <c:v>5.6000000000000001E-2</c:v>
                  </c:pt>
                  <c:pt idx="5">
                    <c:v>6.9000000000000422E-2</c:v>
                  </c:pt>
                  <c:pt idx="6">
                    <c:v>9.5000000000000223E-2</c:v>
                  </c:pt>
                  <c:pt idx="7">
                    <c:v>0.125</c:v>
                  </c:pt>
                  <c:pt idx="8">
                    <c:v>0.15200000000000008</c:v>
                  </c:pt>
                  <c:pt idx="9">
                    <c:v>0.20800000000000007</c:v>
                  </c:pt>
                  <c:pt idx="10">
                    <c:v>0.24400000000000008</c:v>
                  </c:pt>
                  <c:pt idx="11">
                    <c:v>0.25900000000000001</c:v>
                  </c:pt>
                  <c:pt idx="12">
                    <c:v>0.32100000000000217</c:v>
                  </c:pt>
                  <c:pt idx="13">
                    <c:v>0.43500000000000216</c:v>
                  </c:pt>
                  <c:pt idx="14">
                    <c:v>0.55200000000000005</c:v>
                  </c:pt>
                  <c:pt idx="15">
                    <c:v>0.55100000000000005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List1!$P$9:$AE$9</c:f>
              <c:numCache>
                <c:formatCode>General</c:formatCode>
                <c:ptCount val="16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10</c:v>
                </c:pt>
                <c:pt idx="4">
                  <c:v>13</c:v>
                </c:pt>
                <c:pt idx="5">
                  <c:v>16</c:v>
                </c:pt>
                <c:pt idx="6">
                  <c:v>19</c:v>
                </c:pt>
                <c:pt idx="7">
                  <c:v>22</c:v>
                </c:pt>
                <c:pt idx="8">
                  <c:v>25</c:v>
                </c:pt>
                <c:pt idx="9">
                  <c:v>28</c:v>
                </c:pt>
                <c:pt idx="10">
                  <c:v>31</c:v>
                </c:pt>
                <c:pt idx="11">
                  <c:v>34</c:v>
                </c:pt>
                <c:pt idx="12">
                  <c:v>37</c:v>
                </c:pt>
                <c:pt idx="13">
                  <c:v>40</c:v>
                </c:pt>
                <c:pt idx="14">
                  <c:v>43</c:v>
                </c:pt>
                <c:pt idx="15">
                  <c:v>46</c:v>
                </c:pt>
              </c:numCache>
            </c:numRef>
          </c:xVal>
          <c:yVal>
            <c:numRef>
              <c:f>List1!$P$17:$AE$17</c:f>
              <c:numCache>
                <c:formatCode>0.000</c:formatCode>
                <c:ptCount val="16"/>
                <c:pt idx="0">
                  <c:v>0.191</c:v>
                </c:pt>
                <c:pt idx="1">
                  <c:v>0.22</c:v>
                </c:pt>
                <c:pt idx="2">
                  <c:v>0.22600000000000001</c:v>
                </c:pt>
                <c:pt idx="3">
                  <c:v>0.24300000000000008</c:v>
                </c:pt>
                <c:pt idx="4">
                  <c:v>0.24600000000000008</c:v>
                </c:pt>
                <c:pt idx="5">
                  <c:v>0.26500000000000001</c:v>
                </c:pt>
                <c:pt idx="6">
                  <c:v>0.29100000000000015</c:v>
                </c:pt>
                <c:pt idx="7">
                  <c:v>0.32000000000000217</c:v>
                </c:pt>
                <c:pt idx="8">
                  <c:v>0.36400000000000016</c:v>
                </c:pt>
                <c:pt idx="9">
                  <c:v>0.47800000000000015</c:v>
                </c:pt>
                <c:pt idx="10">
                  <c:v>0.52300000000000002</c:v>
                </c:pt>
                <c:pt idx="11">
                  <c:v>0.56100000000000005</c:v>
                </c:pt>
                <c:pt idx="12">
                  <c:v>0.64600000000000435</c:v>
                </c:pt>
                <c:pt idx="13">
                  <c:v>0.77500000000000335</c:v>
                </c:pt>
                <c:pt idx="14">
                  <c:v>0.88800000000000101</c:v>
                </c:pt>
                <c:pt idx="15">
                  <c:v>0.66500000000000437</c:v>
                </c:pt>
              </c:numCache>
            </c:numRef>
          </c:yVal>
          <c:smooth val="0"/>
        </c:ser>
        <c:ser>
          <c:idx val="2"/>
          <c:order val="2"/>
          <c:tx>
            <c:v>Control</c:v>
          </c:tx>
          <c:spPr>
            <a:ln w="12700">
              <a:solidFill>
                <a:srgbClr val="C00000"/>
              </a:solidFill>
              <a:prstDash val="solid"/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  <a:prstDash val="solid"/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List1!$P$81:$AE$81</c:f>
                <c:numCache>
                  <c:formatCode>General</c:formatCode>
                  <c:ptCount val="16"/>
                  <c:pt idx="0">
                    <c:v>2.4000000000000011E-2</c:v>
                  </c:pt>
                  <c:pt idx="1">
                    <c:v>1.2000000000000005E-2</c:v>
                  </c:pt>
                  <c:pt idx="2">
                    <c:v>2.4000000000000011E-2</c:v>
                  </c:pt>
                  <c:pt idx="3">
                    <c:v>5.4000000000000117E-2</c:v>
                  </c:pt>
                  <c:pt idx="4">
                    <c:v>6.9000000000000422E-2</c:v>
                  </c:pt>
                  <c:pt idx="5">
                    <c:v>6.7000000000000198E-2</c:v>
                  </c:pt>
                  <c:pt idx="6">
                    <c:v>6.0000000000000102E-2</c:v>
                  </c:pt>
                  <c:pt idx="7">
                    <c:v>7.400000000000044E-2</c:v>
                  </c:pt>
                  <c:pt idx="8">
                    <c:v>0.129</c:v>
                  </c:pt>
                  <c:pt idx="9">
                    <c:v>0.17600000000000007</c:v>
                  </c:pt>
                  <c:pt idx="10">
                    <c:v>0.24000000000000007</c:v>
                  </c:pt>
                  <c:pt idx="11">
                    <c:v>0.27700000000000002</c:v>
                  </c:pt>
                  <c:pt idx="12">
                    <c:v>0.38400000000000217</c:v>
                  </c:pt>
                  <c:pt idx="13">
                    <c:v>0.39100000000000218</c:v>
                  </c:pt>
                  <c:pt idx="14">
                    <c:v>0.55900000000000005</c:v>
                  </c:pt>
                  <c:pt idx="15">
                    <c:v>0.76000000000000334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List1!$P$72:$AE$72</c:f>
              <c:numCache>
                <c:formatCode>General</c:formatCode>
                <c:ptCount val="16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10</c:v>
                </c:pt>
                <c:pt idx="4">
                  <c:v>13</c:v>
                </c:pt>
                <c:pt idx="5">
                  <c:v>16</c:v>
                </c:pt>
                <c:pt idx="6">
                  <c:v>19</c:v>
                </c:pt>
                <c:pt idx="7">
                  <c:v>22</c:v>
                </c:pt>
                <c:pt idx="8">
                  <c:v>25</c:v>
                </c:pt>
                <c:pt idx="9">
                  <c:v>28</c:v>
                </c:pt>
                <c:pt idx="10">
                  <c:v>31</c:v>
                </c:pt>
                <c:pt idx="11">
                  <c:v>34</c:v>
                </c:pt>
                <c:pt idx="12">
                  <c:v>37</c:v>
                </c:pt>
                <c:pt idx="13">
                  <c:v>40</c:v>
                </c:pt>
                <c:pt idx="14">
                  <c:v>43</c:v>
                </c:pt>
                <c:pt idx="15">
                  <c:v>46</c:v>
                </c:pt>
              </c:numCache>
            </c:numRef>
          </c:xVal>
          <c:yVal>
            <c:numRef>
              <c:f>List1!$P$80:$AE$80</c:f>
              <c:numCache>
                <c:formatCode>0.000</c:formatCode>
                <c:ptCount val="16"/>
                <c:pt idx="0">
                  <c:v>0.18900000000000108</c:v>
                </c:pt>
                <c:pt idx="1">
                  <c:v>0.23900000000000007</c:v>
                </c:pt>
                <c:pt idx="2">
                  <c:v>0.29600000000000015</c:v>
                </c:pt>
                <c:pt idx="3">
                  <c:v>0.36900000000000016</c:v>
                </c:pt>
                <c:pt idx="4">
                  <c:v>0.442</c:v>
                </c:pt>
                <c:pt idx="5">
                  <c:v>0.48300000000000015</c:v>
                </c:pt>
                <c:pt idx="6">
                  <c:v>0.54700000000000004</c:v>
                </c:pt>
                <c:pt idx="7">
                  <c:v>0.64100000000000434</c:v>
                </c:pt>
                <c:pt idx="8">
                  <c:v>0.73300000000000132</c:v>
                </c:pt>
                <c:pt idx="9">
                  <c:v>0.86400000000000332</c:v>
                </c:pt>
                <c:pt idx="10">
                  <c:v>0.996</c:v>
                </c:pt>
                <c:pt idx="11">
                  <c:v>1.083</c:v>
                </c:pt>
                <c:pt idx="12">
                  <c:v>1.248</c:v>
                </c:pt>
                <c:pt idx="13">
                  <c:v>1.381</c:v>
                </c:pt>
                <c:pt idx="14">
                  <c:v>1.659</c:v>
                </c:pt>
                <c:pt idx="15">
                  <c:v>1.9749999999999979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96640"/>
        <c:axId val="36832000"/>
      </c:scatterChart>
      <c:valAx>
        <c:axId val="36096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cs-CZ"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/>
                  <a:t>Time [days]</a:t>
                </a:r>
              </a:p>
            </c:rich>
          </c:tx>
          <c:layout>
            <c:manualLayout>
              <c:xMode val="edge"/>
              <c:yMode val="edge"/>
              <c:x val="0.46418795221563008"/>
              <c:y val="0.9371446003433856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cs-CZ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6832000"/>
        <c:crosses val="autoZero"/>
        <c:crossBetween val="midCat"/>
      </c:valAx>
      <c:valAx>
        <c:axId val="368320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cs-CZ"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2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Tumour volume [cm</a:t>
                </a:r>
                <a:r>
                  <a:rPr lang="cs-CZ" sz="1200" b="1" i="0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cs-CZ" sz="12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6.8870616055732164E-3"/>
              <c:y val="0.30285770620853114"/>
            </c:manualLayout>
          </c:layout>
          <c:overlay val="0"/>
          <c:spPr>
            <a:noFill/>
            <a:ln w="25400">
              <a:noFill/>
            </a:ln>
          </c:spPr>
        </c:title>
        <c:numFmt formatCode="0.0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cs-CZ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6096640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3774123211146524"/>
          <c:y val="6.6666790674834012E-2"/>
          <c:w val="0.20936667280942409"/>
          <c:h val="0.1390478776932250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cs-CZ"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wmf"/><Relationship Id="rId1" Type="http://schemas.openxmlformats.org/officeDocument/2006/relationships/image" Target="../media/image34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2.e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B9BC6-DCBB-476F-A76A-48113AB1F271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681538"/>
            <a:ext cx="5384800" cy="44338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3175" y="9361488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66F7-A021-4630-93A1-6555F25CA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5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5390-62EE-4025-A5E1-D2FF88CA5E88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71A41-4B74-41EE-A0F6-1749B4F29944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361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9D5801-388B-4A71-AA53-516A24A80D15}" type="slidenum">
              <a:rPr lang="cs-CZ">
                <a:cs typeface="Arial" charset="0"/>
              </a:rPr>
              <a:pPr/>
              <a:t>29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 rot="10800000" flipH="1">
            <a:off x="0" y="0"/>
            <a:ext cx="9144000" cy="10096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11" name="Picture 10" descr="MF_Preferred_Logo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4313"/>
            <a:ext cx="152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0" y="6629400"/>
            <a:ext cx="4068763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087938" y="6629400"/>
            <a:ext cx="4068762" cy="228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741613" y="6629400"/>
            <a:ext cx="3657600" cy="228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pic>
        <p:nvPicPr>
          <p:cNvPr id="16" name="Picture 9" descr="LBNL_logo_notext.png"/>
          <p:cNvPicPr>
            <a:picLocks noChangeAspect="1"/>
          </p:cNvPicPr>
          <p:nvPr/>
        </p:nvPicPr>
        <p:blipFill>
          <a:blip r:embed="rId3"/>
          <a:srcRect l="301" r="72479"/>
          <a:stretch>
            <a:fillRect/>
          </a:stretch>
        </p:blipFill>
        <p:spPr bwMode="auto">
          <a:xfrm>
            <a:off x="8077200" y="152400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762000" y="3581400"/>
            <a:ext cx="5105400" cy="2667000"/>
          </a:xfrm>
          <a:prstGeom prst="rect">
            <a:avLst/>
          </a:prstGeom>
        </p:spPr>
        <p:txBody>
          <a:bodyPr vert="horz"/>
          <a:lstStyle>
            <a:lvl1pPr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62000" y="1143000"/>
            <a:ext cx="5105400" cy="2362200"/>
          </a:xfrm>
          <a:prstGeom prst="rect">
            <a:avLst/>
          </a:prstGeom>
        </p:spPr>
        <p:txBody>
          <a:bodyPr vert="horz" anchor="b"/>
          <a:lstStyle>
            <a:lvl1pPr>
              <a:defRPr sz="27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Rectangle 1"/>
          <p:cNvSpPr>
            <a:spLocks/>
          </p:cNvSpPr>
          <p:nvPr userDrawn="1"/>
        </p:nvSpPr>
        <p:spPr bwMode="auto">
          <a:xfrm rot="10800000" flipH="1">
            <a:off x="0" y="0"/>
            <a:ext cx="9144000" cy="10096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18" name="Picture 10" descr="MF_Preferred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4313"/>
            <a:ext cx="152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1"/>
          <p:cNvSpPr/>
          <p:nvPr userDrawn="1"/>
        </p:nvSpPr>
        <p:spPr bwMode="auto">
          <a:xfrm>
            <a:off x="0" y="6629400"/>
            <a:ext cx="4068763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21" name="Rectangle 13"/>
          <p:cNvSpPr/>
          <p:nvPr userDrawn="1"/>
        </p:nvSpPr>
        <p:spPr bwMode="auto">
          <a:xfrm>
            <a:off x="5087938" y="6629400"/>
            <a:ext cx="4068762" cy="228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22" name="Rectangle 14"/>
          <p:cNvSpPr/>
          <p:nvPr userDrawn="1"/>
        </p:nvSpPr>
        <p:spPr bwMode="auto">
          <a:xfrm>
            <a:off x="2741613" y="6629400"/>
            <a:ext cx="3657600" cy="228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pic>
        <p:nvPicPr>
          <p:cNvPr id="23" name="Picture 9" descr="LBNL_logo_notext.png"/>
          <p:cNvPicPr>
            <a:picLocks noChangeAspect="1"/>
          </p:cNvPicPr>
          <p:nvPr userDrawn="1"/>
        </p:nvPicPr>
        <p:blipFill>
          <a:blip r:embed="rId3"/>
          <a:srcRect l="301" r="72479"/>
          <a:stretch>
            <a:fillRect/>
          </a:stretch>
        </p:blipFill>
        <p:spPr bwMode="auto">
          <a:xfrm>
            <a:off x="8077200" y="152400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 rot="10800000" flipH="1">
            <a:off x="0" y="0"/>
            <a:ext cx="9144000" cy="10096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5" name="Picture 10" descr="MF_Preferred_Logo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4313"/>
            <a:ext cx="152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/>
          <p:nvPr/>
        </p:nvSpPr>
        <p:spPr bwMode="auto">
          <a:xfrm>
            <a:off x="0" y="6629400"/>
            <a:ext cx="4068763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7" name="Rectangle 13"/>
          <p:cNvSpPr/>
          <p:nvPr/>
        </p:nvSpPr>
        <p:spPr bwMode="auto">
          <a:xfrm>
            <a:off x="5087938" y="6629400"/>
            <a:ext cx="4068762" cy="228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8" name="Rectangle 14"/>
          <p:cNvSpPr/>
          <p:nvPr/>
        </p:nvSpPr>
        <p:spPr bwMode="auto">
          <a:xfrm>
            <a:off x="2741613" y="6629400"/>
            <a:ext cx="3657600" cy="228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pic>
        <p:nvPicPr>
          <p:cNvPr id="9" name="Picture 9" descr="LBNL_logo_notext.png"/>
          <p:cNvPicPr>
            <a:picLocks noChangeAspect="1"/>
          </p:cNvPicPr>
          <p:nvPr/>
        </p:nvPicPr>
        <p:blipFill>
          <a:blip r:embed="rId3"/>
          <a:srcRect l="301" r="72479"/>
          <a:stretch>
            <a:fillRect/>
          </a:stretch>
        </p:blipFill>
        <p:spPr bwMode="auto">
          <a:xfrm>
            <a:off x="8077200" y="152400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762000" y="3581400"/>
            <a:ext cx="5105400" cy="2667000"/>
          </a:xfrm>
          <a:prstGeom prst="rect">
            <a:avLst/>
          </a:prstGeom>
        </p:spPr>
        <p:txBody>
          <a:bodyPr vert="horz"/>
          <a:lstStyle>
            <a:lvl1pPr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62000" y="1143000"/>
            <a:ext cx="5105400" cy="2362200"/>
          </a:xfrm>
          <a:prstGeom prst="rect">
            <a:avLst/>
          </a:prstGeom>
        </p:spPr>
        <p:txBody>
          <a:bodyPr vert="horz" anchor="b"/>
          <a:lstStyle>
            <a:lvl1pPr>
              <a:defRPr sz="27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 rot="10800000" flipH="1">
            <a:off x="0" y="0"/>
            <a:ext cx="9144000" cy="10096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5" name="Picture 10" descr="MF_Preferred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4313"/>
            <a:ext cx="152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/>
          <p:nvPr userDrawn="1"/>
        </p:nvSpPr>
        <p:spPr bwMode="auto">
          <a:xfrm>
            <a:off x="0" y="6629400"/>
            <a:ext cx="4068763" cy="22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7" name="Rectangle 13"/>
          <p:cNvSpPr/>
          <p:nvPr userDrawn="1"/>
        </p:nvSpPr>
        <p:spPr bwMode="auto">
          <a:xfrm>
            <a:off x="5087938" y="6629400"/>
            <a:ext cx="4068762" cy="228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2741613" y="6629400"/>
            <a:ext cx="3657600" cy="228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57695" tIns="28848" rIns="57695" bIns="28848"/>
          <a:lstStyle/>
          <a:p>
            <a:pPr algn="ctr" defTabSz="576952">
              <a:defRPr/>
            </a:pPr>
            <a:endParaRPr lang="en-US" sz="2700">
              <a:solidFill>
                <a:srgbClr val="FFFFFF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pic>
        <p:nvPicPr>
          <p:cNvPr id="9" name="Picture 9" descr="LBNL_logo_notext.png"/>
          <p:cNvPicPr>
            <a:picLocks noChangeAspect="1"/>
          </p:cNvPicPr>
          <p:nvPr userDrawn="1"/>
        </p:nvPicPr>
        <p:blipFill>
          <a:blip r:embed="rId3"/>
          <a:srcRect l="301" r="72479"/>
          <a:stretch>
            <a:fillRect/>
          </a:stretch>
        </p:blipFill>
        <p:spPr bwMode="auto">
          <a:xfrm>
            <a:off x="8077200" y="152400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762000" y="3581400"/>
            <a:ext cx="5105400" cy="2667000"/>
          </a:xfrm>
          <a:prstGeom prst="rect">
            <a:avLst/>
          </a:prstGeom>
        </p:spPr>
        <p:txBody>
          <a:bodyPr vert="horz"/>
          <a:lstStyle>
            <a:lvl1pPr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62000" y="1143000"/>
            <a:ext cx="5105400" cy="2362200"/>
          </a:xfrm>
          <a:prstGeom prst="rect">
            <a:avLst/>
          </a:prstGeom>
        </p:spPr>
        <p:txBody>
          <a:bodyPr vert="horz" anchor="b"/>
          <a:lstStyle>
            <a:lvl1pPr>
              <a:defRPr sz="27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FDDCAE-79CF-4231-BA08-58BCB4A9F43E}" type="datetimeFigureOut">
              <a:rPr lang="es-ES" smtClean="0"/>
              <a:pPr/>
              <a:t>15/02/2016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AC8D4A1-D84F-4C58-B9CF-C70C185D3CC2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  <p:sldLayoutId id="2147484599" r:id="rId12"/>
    <p:sldLayoutId id="2147484600" r:id="rId13"/>
    <p:sldLayoutId id="2147484601" r:id="rId14"/>
    <p:sldLayoutId id="2147483687" r:id="rId15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39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7.emf"/><Relationship Id="rId4" Type="http://schemas.openxmlformats.org/officeDocument/2006/relationships/image" Target="../media/image34.emf"/><Relationship Id="rId9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3.e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6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33400" y="1524000"/>
            <a:ext cx="8077200" cy="1905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/>
          <a:p>
            <a:pPr algn="ctr"/>
            <a:r>
              <a:rPr lang="sk-SK" sz="3200" b="1" cap="all" dirty="0" err="1">
                <a:latin typeface="Franklin Gothic Book" panose="020B0503020102020204" pitchFamily="34" charset="0"/>
              </a:rPr>
              <a:t>polymery</a:t>
            </a:r>
            <a:r>
              <a:rPr lang="sk-SK" sz="3200" b="1" cap="all" dirty="0">
                <a:latin typeface="Franklin Gothic Book" panose="020B0503020102020204" pitchFamily="34" charset="0"/>
              </a:rPr>
              <a:t> a </a:t>
            </a:r>
            <a:r>
              <a:rPr lang="sk-SK" sz="3200" b="1" cap="all" dirty="0" err="1">
                <a:latin typeface="Franklin Gothic Book" panose="020B0503020102020204" pitchFamily="34" charset="0"/>
              </a:rPr>
              <a:t>radionuklidy</a:t>
            </a:r>
            <a:r>
              <a:rPr lang="sk-SK" sz="3200" b="1" cap="all" dirty="0">
                <a:latin typeface="Franklin Gothic Book" panose="020B0503020102020204" pitchFamily="34" charset="0"/>
              </a:rPr>
              <a:t> – </a:t>
            </a:r>
            <a:r>
              <a:rPr lang="sk-SK" sz="3200" b="1" cap="all" dirty="0" err="1">
                <a:latin typeface="Franklin Gothic Book" panose="020B0503020102020204" pitchFamily="34" charset="0"/>
              </a:rPr>
              <a:t>co</a:t>
            </a:r>
            <a:r>
              <a:rPr lang="sk-SK" sz="3200" b="1" cap="all" dirty="0">
                <a:latin typeface="Franklin Gothic Book" panose="020B0503020102020204" pitchFamily="34" charset="0"/>
              </a:rPr>
              <a:t> tato </a:t>
            </a:r>
            <a:r>
              <a:rPr lang="sk-SK" sz="3200" b="1" cap="all" dirty="0" err="1">
                <a:latin typeface="Franklin Gothic Book" panose="020B0503020102020204" pitchFamily="34" charset="0"/>
              </a:rPr>
              <a:t>kombinace</a:t>
            </a:r>
            <a:r>
              <a:rPr lang="sk-SK" sz="3200" b="1" cap="all" dirty="0">
                <a:latin typeface="Franklin Gothic Book" panose="020B0503020102020204" pitchFamily="34" charset="0"/>
              </a:rPr>
              <a:t> </a:t>
            </a:r>
            <a:r>
              <a:rPr lang="sk-SK" sz="3200" b="1" cap="all" dirty="0" err="1">
                <a:latin typeface="Franklin Gothic Book" panose="020B0503020102020204" pitchFamily="34" charset="0"/>
              </a:rPr>
              <a:t>může</a:t>
            </a:r>
            <a:r>
              <a:rPr lang="sk-SK" sz="3200" b="1" cap="all" dirty="0">
                <a:latin typeface="Franklin Gothic Book" panose="020B0503020102020204" pitchFamily="34" charset="0"/>
              </a:rPr>
              <a:t> </a:t>
            </a:r>
            <a:r>
              <a:rPr lang="sk-SK" sz="3200" b="1" cap="all" dirty="0" err="1" smtClean="0">
                <a:latin typeface="Franklin Gothic Book" panose="020B0503020102020204" pitchFamily="34" charset="0"/>
              </a:rPr>
              <a:t>přinÉst</a:t>
            </a:r>
            <a:r>
              <a:rPr lang="sk-SK" sz="3200" b="1" cap="all" dirty="0" smtClean="0">
                <a:latin typeface="Franklin Gothic Book" panose="020B0503020102020204" pitchFamily="34" charset="0"/>
              </a:rPr>
              <a:t> </a:t>
            </a:r>
            <a:r>
              <a:rPr lang="sk-SK" sz="3200" b="1" cap="all" dirty="0" err="1">
                <a:latin typeface="Franklin Gothic Book" panose="020B0503020102020204" pitchFamily="34" charset="0"/>
              </a:rPr>
              <a:t>pro</a:t>
            </a:r>
            <a:r>
              <a:rPr lang="sk-SK" sz="3200" b="1" cap="all" dirty="0">
                <a:latin typeface="Franklin Gothic Book" panose="020B0503020102020204" pitchFamily="34" charset="0"/>
              </a:rPr>
              <a:t> </a:t>
            </a:r>
            <a:r>
              <a:rPr lang="sk-SK" sz="3200" b="1" cap="all" dirty="0" err="1">
                <a:latin typeface="Franklin Gothic Book" panose="020B0503020102020204" pitchFamily="34" charset="0"/>
              </a:rPr>
              <a:t>radiofarmaceutické</a:t>
            </a:r>
            <a:r>
              <a:rPr lang="sk-SK" sz="3200" b="1" cap="all" dirty="0">
                <a:latin typeface="Franklin Gothic Book" panose="020B0503020102020204" pitchFamily="34" charset="0"/>
              </a:rPr>
              <a:t> </a:t>
            </a:r>
            <a:r>
              <a:rPr lang="sk-SK" sz="3200" b="1" cap="all" dirty="0" err="1">
                <a:latin typeface="Franklin Gothic Book" panose="020B0503020102020204" pitchFamily="34" charset="0"/>
              </a:rPr>
              <a:t>aplikace</a:t>
            </a:r>
            <a:r>
              <a:rPr lang="sk-SK" sz="3200" b="1" cap="all" dirty="0">
                <a:latin typeface="Franklin Gothic Book" panose="020B0503020102020204" pitchFamily="34" charset="0"/>
              </a:rPr>
              <a:t>?</a:t>
            </a:r>
            <a:endParaRPr lang="cs-CZ" sz="3200" b="1" cap="all" dirty="0">
              <a:latin typeface="Franklin Gothic Book" panose="020B0503020102020204" pitchFamily="34" charset="0"/>
            </a:endParaRPr>
          </a:p>
        </p:txBody>
      </p:sp>
      <p:sp>
        <p:nvSpPr>
          <p:cNvPr id="18435" name="TextovéPole 2"/>
          <p:cNvSpPr txBox="1">
            <a:spLocks noChangeArrowheads="1"/>
          </p:cNvSpPr>
          <p:nvPr/>
        </p:nvSpPr>
        <p:spPr bwMode="auto">
          <a:xfrm>
            <a:off x="838200" y="4488359"/>
            <a:ext cx="7543800" cy="769441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sz="2400" dirty="0">
                <a:latin typeface="Franklin Gothic Book" panose="020B0503020102020204" pitchFamily="34" charset="0"/>
              </a:rPr>
              <a:t>Martin </a:t>
            </a:r>
            <a:r>
              <a:rPr lang="sk-SK" sz="2400" dirty="0" smtClean="0">
                <a:latin typeface="Franklin Gothic Book" panose="020B0503020102020204" pitchFamily="34" charset="0"/>
              </a:rPr>
              <a:t>Hrubý</a:t>
            </a:r>
            <a:endParaRPr lang="en-US" sz="2400" dirty="0" smtClean="0">
              <a:latin typeface="Franklin Gothic Book" panose="020B0503020102020204" pitchFamily="34" charset="0"/>
            </a:endParaRPr>
          </a:p>
          <a:p>
            <a:pPr algn="ctr"/>
            <a:r>
              <a:rPr lang="cs-CZ" sz="2000" i="1" dirty="0" smtClean="0">
                <a:latin typeface="Franklin Gothic Book" panose="020B0503020102020204" pitchFamily="34" charset="0"/>
              </a:rPr>
              <a:t>Ústav </a:t>
            </a:r>
            <a:r>
              <a:rPr lang="cs-CZ" sz="2000" i="1" dirty="0" smtClean="0">
                <a:latin typeface="Franklin Gothic Book" panose="020B0503020102020204" pitchFamily="34" charset="0"/>
              </a:rPr>
              <a:t>makromolekulární chemie AV ČR, </a:t>
            </a:r>
            <a:r>
              <a:rPr lang="cs-CZ" sz="2000" i="1" dirty="0" err="1" smtClean="0">
                <a:latin typeface="Franklin Gothic Book" panose="020B0503020102020204" pitchFamily="34" charset="0"/>
              </a:rPr>
              <a:t>v.v.i</a:t>
            </a:r>
            <a:r>
              <a:rPr lang="cs-CZ" sz="2000" i="1" dirty="0" smtClean="0">
                <a:latin typeface="Franklin Gothic Book" panose="020B0503020102020204" pitchFamily="34" charset="0"/>
              </a:rPr>
              <a:t>.</a:t>
            </a:r>
            <a:endParaRPr lang="cs-CZ" sz="2000" i="1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5"/>
            <a:ext cx="7992888" cy="59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524000" y="44624"/>
            <a:ext cx="5715000" cy="576063"/>
          </a:xfrm>
          <a:prstGeom prst="rect">
            <a:avLst/>
          </a:prstGeom>
        </p:spPr>
        <p:txBody>
          <a:bodyPr bIns="91440" anchor="ctr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Experiment se </a:t>
            </a:r>
            <a:r>
              <a:rPr lang="cs-CZ" sz="2800" b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64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Cu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en-US" sz="2800" b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64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CuCl</a:t>
            </a:r>
            <a:r>
              <a:rPr lang="en-US" sz="2800" b="1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+ sorbent</a:t>
            </a:r>
            <a:r>
              <a:rPr lang="cs-CZ" sz="2800" b="1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endParaRPr lang="cs-CZ" sz="2800" b="1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4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Century Gothic" pitchFamily="34" charset="0"/>
              </a:rPr>
              <a:t>Závěry I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j-ea"/>
              <a:cs typeface="Century Gothic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552" y="1219200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Franklin Gothic Book" panose="020B0503020102020204" pitchFamily="34" charset="0"/>
              </a:rPr>
              <a:t>Byl připraven polymerní  částicový systém, který po perorálním podání účinně snižuje biologickou dostupnost mědi – ověřeno pomocí </a:t>
            </a:r>
            <a:r>
              <a:rPr lang="cs-CZ" sz="2000" baseline="30000" dirty="0" smtClean="0">
                <a:latin typeface="Franklin Gothic Book" panose="020B0503020102020204" pitchFamily="34" charset="0"/>
              </a:rPr>
              <a:t>64</a:t>
            </a:r>
            <a:r>
              <a:rPr lang="cs-CZ" sz="2000" dirty="0" smtClean="0">
                <a:latin typeface="Franklin Gothic Book" panose="020B0503020102020204" pitchFamily="34" charset="0"/>
              </a:rPr>
              <a:t>Cu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21" name="Graf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981587"/>
              </p:ext>
            </p:extLst>
          </p:nvPr>
        </p:nvGraphicFramePr>
        <p:xfrm>
          <a:off x="1447800" y="2234863"/>
          <a:ext cx="6264088" cy="425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9190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38200" y="1676400"/>
            <a:ext cx="6530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u="sng" dirty="0" smtClean="0">
                <a:latin typeface="Franklin Gothic Book" panose="020B0503020102020204" pitchFamily="34" charset="0"/>
              </a:rPr>
              <a:t>Čím můžou polymerní systémy přispět nukleární medicíně?</a:t>
            </a:r>
            <a:endParaRPr lang="en-US" sz="2000" b="1" u="sng" dirty="0">
              <a:latin typeface="Franklin Gothic Book" panose="020B05030201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37304" y="2059169"/>
            <a:ext cx="7693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Franklin Gothic Book" panose="020B0503020102020204" pitchFamily="34" charset="0"/>
              </a:rPr>
              <a:t>O</a:t>
            </a:r>
            <a:r>
              <a:rPr lang="cs-CZ" sz="2000" dirty="0" smtClean="0">
                <a:latin typeface="Franklin Gothic Book" panose="020B0503020102020204" pitchFamily="34" charset="0"/>
              </a:rPr>
              <a:t>značení polymeru </a:t>
            </a:r>
            <a:r>
              <a:rPr lang="cs-CZ" sz="2000" dirty="0" smtClean="0">
                <a:solidFill>
                  <a:srgbClr val="00B050"/>
                </a:solidFill>
                <a:latin typeface="Franklin Gothic Book" panose="020B0503020102020204" pitchFamily="34" charset="0"/>
              </a:rPr>
              <a:t>diagnostickým</a:t>
            </a:r>
            <a:r>
              <a:rPr lang="cs-CZ" sz="2000" dirty="0" smtClean="0">
                <a:latin typeface="Franklin Gothic Book" panose="020B0503020102020204" pitchFamily="34" charset="0"/>
              </a:rPr>
              <a:t> nebo </a:t>
            </a:r>
            <a:r>
              <a:rPr lang="cs-CZ" sz="20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terapeutickým</a:t>
            </a:r>
            <a:r>
              <a:rPr lang="cs-CZ" sz="2000" dirty="0" smtClean="0">
                <a:latin typeface="Franklin Gothic Book" panose="020B0503020102020204" pitchFamily="34" charset="0"/>
              </a:rPr>
              <a:t> radionuklidem</a:t>
            </a:r>
          </a:p>
          <a:p>
            <a:r>
              <a:rPr lang="cs-CZ" sz="2000" dirty="0" smtClean="0">
                <a:latin typeface="Franklin Gothic Book" panose="020B0503020102020204" pitchFamily="34" charset="0"/>
              </a:rPr>
              <a:t>- vylepšení farmakokinetických vlastností radiofarmak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Polymery a nukleární medicína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08019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4775"/>
            <a:ext cx="7993063" cy="18002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Radionu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k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lid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y jako účinné složky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“drug delivery” </a:t>
            </a:r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syst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é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ů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–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srovnání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 chemickými léčivy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772400" cy="426720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000066"/>
              </a:buClr>
            </a:pPr>
            <a:r>
              <a:rPr lang="cs-CZ" sz="2000" dirty="0" smtClean="0">
                <a:latin typeface="Franklin Gothic Book" panose="020B0503020102020204" pitchFamily="34" charset="0"/>
              </a:rPr>
              <a:t>+  Není nutná internalizace do buněk cílové tkáně a řízené uvolnění účinné komponenty z nosiče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</a:pPr>
            <a:endParaRPr lang="en-US" sz="2000" dirty="0" smtClean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66"/>
              </a:buClr>
            </a:pPr>
            <a:r>
              <a:rPr lang="cs-CZ" sz="2000" dirty="0" smtClean="0">
                <a:latin typeface="Franklin Gothic Book" panose="020B0503020102020204" pitchFamily="34" charset="0"/>
              </a:rPr>
              <a:t>+  Hmotnost účinné dávky radionuklidu je mnohem nižší ve srovnání s chemickými léčivy</a:t>
            </a:r>
          </a:p>
          <a:p>
            <a:pPr eaLnBrk="1" hangingPunct="1">
              <a:lnSpc>
                <a:spcPct val="90000"/>
              </a:lnSpc>
              <a:buClr>
                <a:srgbClr val="000066"/>
              </a:buClr>
            </a:pPr>
            <a:endParaRPr lang="cs-CZ" sz="2000" dirty="0" smtClean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66"/>
              </a:buClr>
            </a:pPr>
            <a:r>
              <a:rPr lang="cs-CZ" sz="2000" dirty="0" smtClean="0">
                <a:latin typeface="Franklin Gothic Book" panose="020B0503020102020204" pitchFamily="34" charset="0"/>
              </a:rPr>
              <a:t>-  </a:t>
            </a:r>
            <a:r>
              <a:rPr lang="cs-CZ" sz="2000" dirty="0">
                <a:latin typeface="Franklin Gothic Book" panose="020B0503020102020204" pitchFamily="34" charset="0"/>
              </a:rPr>
              <a:t>R</a:t>
            </a:r>
            <a:r>
              <a:rPr lang="en-US" sz="2000" dirty="0" err="1" smtClean="0">
                <a:latin typeface="Franklin Gothic Book" panose="020B0503020102020204" pitchFamily="34" charset="0"/>
              </a:rPr>
              <a:t>adia</a:t>
            </a:r>
            <a:r>
              <a:rPr lang="cs-CZ" sz="2000" dirty="0" smtClean="0">
                <a:latin typeface="Franklin Gothic Book" panose="020B0503020102020204" pitchFamily="34" charset="0"/>
              </a:rPr>
              <a:t>ční zátěž zdravých tkání</a:t>
            </a:r>
          </a:p>
        </p:txBody>
      </p:sp>
    </p:spTree>
    <p:extLst>
      <p:ext uri="{BB962C8B-B14F-4D97-AF65-F5344CB8AC3E}">
        <p14:creationId xmlns:p14="http://schemas.microsoft.com/office/powerpoint/2010/main" val="3476122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82633"/>
          </a:xfrm>
        </p:spPr>
        <p:txBody>
          <a:bodyPr anchor="ctr" anchorCtr="0">
            <a:norm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cs-CZ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entury Gothic" pitchFamily="34" charset="0"/>
              </a:rPr>
              <a:t>Brachyterapie</a:t>
            </a:r>
            <a:endParaRPr lang="cs-CZ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entury Gothic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1450" y="1300163"/>
            <a:ext cx="8286750" cy="4643437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Franklin Gothic Book" panose="020B0503020102020204" pitchFamily="34" charset="0"/>
                <a:cs typeface="Arial" pitchFamily="34" charset="0"/>
              </a:rPr>
              <a:t>Přechod mezi externí a interní radioterapií</a:t>
            </a: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Franklin Gothic Book" panose="020B0503020102020204" pitchFamily="34" charset="0"/>
                <a:cs typeface="Arial" pitchFamily="34" charset="0"/>
              </a:rPr>
              <a:t>Uzavřený zářič umístěn do místa nádoru</a:t>
            </a: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Franklin Gothic Book" panose="020B0503020102020204" pitchFamily="34" charset="0"/>
                <a:cs typeface="Arial" pitchFamily="34" charset="0"/>
              </a:rPr>
              <a:t>Využití zejména </a:t>
            </a:r>
            <a:r>
              <a:rPr lang="el-GR" sz="2000" dirty="0" smtClean="0">
                <a:latin typeface="Franklin Gothic Book" panose="020B0503020102020204" pitchFamily="34" charset="0"/>
                <a:cs typeface="Arial" pitchFamily="34" charset="0"/>
              </a:rPr>
              <a:t>β</a:t>
            </a:r>
            <a:r>
              <a:rPr lang="cs-CZ" sz="2000" baseline="30000" dirty="0" smtClean="0">
                <a:latin typeface="Franklin Gothic Book" panose="020B0503020102020204" pitchFamily="34" charset="0"/>
                <a:cs typeface="Arial" pitchFamily="34" charset="0"/>
              </a:rPr>
              <a:t>-</a:t>
            </a:r>
            <a:r>
              <a:rPr lang="cs-CZ" sz="2000" dirty="0" smtClean="0">
                <a:latin typeface="Franklin Gothic Book" panose="020B0503020102020204" pitchFamily="34" charset="0"/>
                <a:cs typeface="Arial" pitchFamily="34" charset="0"/>
              </a:rPr>
              <a:t> zářičů– </a:t>
            </a:r>
            <a:r>
              <a:rPr lang="cs-CZ" sz="2000" baseline="30000" dirty="0" smtClean="0">
                <a:latin typeface="Franklin Gothic Book" panose="020B0503020102020204" pitchFamily="34" charset="0"/>
                <a:cs typeface="Arial" pitchFamily="34" charset="0"/>
              </a:rPr>
              <a:t>131</a:t>
            </a:r>
            <a:r>
              <a:rPr lang="cs-CZ" sz="2000" dirty="0" smtClean="0">
                <a:latin typeface="Franklin Gothic Book" panose="020B0503020102020204" pitchFamily="34" charset="0"/>
                <a:cs typeface="Arial" pitchFamily="34" charset="0"/>
              </a:rPr>
              <a:t>I, </a:t>
            </a:r>
            <a:r>
              <a:rPr lang="cs-CZ" sz="2000" baseline="30000" dirty="0" smtClean="0">
                <a:latin typeface="Franklin Gothic Book" panose="020B0503020102020204" pitchFamily="34" charset="0"/>
                <a:cs typeface="Arial" pitchFamily="34" charset="0"/>
              </a:rPr>
              <a:t>90</a:t>
            </a:r>
            <a:r>
              <a:rPr lang="cs-CZ" sz="2000" dirty="0" smtClean="0">
                <a:latin typeface="Franklin Gothic Book" panose="020B0503020102020204" pitchFamily="34" charset="0"/>
                <a:cs typeface="Arial" pitchFamily="34" charset="0"/>
              </a:rPr>
              <a:t>Y</a:t>
            </a: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es-ES" sz="2000" dirty="0" smtClean="0">
              <a:latin typeface="Franklin Gothic Book" panose="020B0503020102020204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es-ES" sz="2000" dirty="0" smtClean="0">
              <a:latin typeface="Franklin Gothic Book" panose="020B0503020102020204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es-ES" sz="2000" dirty="0" smtClean="0">
              <a:latin typeface="Franklin Gothic Book" panose="020B0503020102020204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es-ES" sz="2000" dirty="0" smtClean="0">
              <a:latin typeface="Franklin Gothic Book" panose="020B0503020102020204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es-ES" sz="2000" dirty="0" smtClean="0">
              <a:latin typeface="Franklin Gothic Book" panose="020B0503020102020204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es-ES" sz="2000" dirty="0" smtClean="0">
              <a:latin typeface="Franklin Gothic Book" panose="020B0503020102020204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cs-CZ" sz="2000" dirty="0" smtClean="0">
              <a:latin typeface="Franklin Gothic Book" panose="020B0503020102020204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Franklin Gothic Book" panose="020B0503020102020204" pitchFamily="34" charset="0"/>
                <a:cs typeface="Arial" pitchFamily="34" charset="0"/>
              </a:rPr>
              <a:t>Nevýhoda: Nutnost chirurgické intervence</a:t>
            </a:r>
          </a:p>
        </p:txBody>
      </p:sp>
      <p:pic>
        <p:nvPicPr>
          <p:cNvPr id="66562" name="Picture 2" descr="http://www.nrc.gov/reading-rm/doc-collections/fact-sheets/images/image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675" y="2714621"/>
            <a:ext cx="2000264" cy="2184620"/>
          </a:xfrm>
          <a:prstGeom prst="rect">
            <a:avLst/>
          </a:prstGeom>
          <a:noFill/>
        </p:spPr>
      </p:pic>
      <p:pic>
        <p:nvPicPr>
          <p:cNvPr id="83970" name="Picture 2" descr="https://encrypted-tbn2.gstatic.com/images?q=tbn:ANd9GcQW9oBkH2GpJKeu6rRQHJIalBXkxpGk79Zdl8wCU-2d3-gOOLq0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3319" y="2500307"/>
            <a:ext cx="3723318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42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184167"/>
            <a:ext cx="8686800" cy="882633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Century Gothic" pitchFamily="34" charset="0"/>
              </a:rPr>
              <a:t>Řešení: </a:t>
            </a:r>
            <a:r>
              <a:rPr kumimoji="0" lang="cs-CZ" sz="28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Century Gothic" pitchFamily="34" charset="0"/>
              </a:rPr>
              <a:t>Brachyterapie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Century Gothic" pitchFamily="34" charset="0"/>
              </a:rPr>
              <a:t> </a:t>
            </a:r>
            <a:r>
              <a:rPr kumimoji="0" lang="cs-CZ" sz="2800" b="0" i="0" u="none" strike="noStrike" kern="1200" cap="none" spc="0" normalizeH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Century Gothic" pitchFamily="34" charset="0"/>
              </a:rPr>
              <a:t>termoresponzivními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Century Gothic" pitchFamily="34" charset="0"/>
              </a:rPr>
              <a:t> polymery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Century Gothic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71472" y="1428736"/>
            <a:ext cx="7715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s-ES" sz="2000" dirty="0" smtClean="0">
                <a:latin typeface="Franklin Gothic Book" panose="020B0503020102020204" pitchFamily="34" charset="0"/>
              </a:rPr>
              <a:t>  </a:t>
            </a:r>
            <a:r>
              <a:rPr lang="cs-CZ" sz="2000" dirty="0" err="1" smtClean="0">
                <a:latin typeface="Franklin Gothic Book" panose="020B0503020102020204" pitchFamily="34" charset="0"/>
              </a:rPr>
              <a:t>Termoresponzivní</a:t>
            </a:r>
            <a:r>
              <a:rPr lang="cs-CZ" sz="2000" dirty="0" smtClean="0">
                <a:latin typeface="Franklin Gothic Book" panose="020B0503020102020204" pitchFamily="34" charset="0"/>
              </a:rPr>
              <a:t> systémy jsou rozpustné</a:t>
            </a:r>
            <a:r>
              <a:rPr lang="en-US" sz="2000" dirty="0" smtClean="0">
                <a:latin typeface="Franklin Gothic Book" panose="020B0503020102020204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při nižších teplotách</a:t>
            </a:r>
            <a:r>
              <a:rPr lang="en-US" sz="2000" dirty="0" smtClean="0">
                <a:latin typeface="Franklin Gothic Book" panose="020B0503020102020204" pitchFamily="34" charset="0"/>
              </a:rPr>
              <a:t>, </a:t>
            </a:r>
            <a:r>
              <a:rPr lang="cs-CZ" sz="2000" dirty="0" smtClean="0">
                <a:latin typeface="Franklin Gothic Book" panose="020B0503020102020204" pitchFamily="34" charset="0"/>
              </a:rPr>
              <a:t>po zahřátí dojde k fázové separaci</a:t>
            </a:r>
            <a:endParaRPr lang="en-US" sz="2000" dirty="0" smtClean="0">
              <a:latin typeface="Franklin Gothic Book" panose="020B0503020102020204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cs-CZ" sz="2000" dirty="0" smtClean="0">
              <a:latin typeface="Franklin Gothic Book" panose="020B0503020102020204" pitchFamily="34" charset="0"/>
            </a:endParaRPr>
          </a:p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Franklin Gothic Book" panose="020B0503020102020204" pitchFamily="34" charset="0"/>
              </a:rPr>
              <a:t>  </a:t>
            </a:r>
            <a:r>
              <a:rPr lang="cs-CZ" sz="2000" dirty="0" smtClean="0">
                <a:latin typeface="Franklin Gothic Book" panose="020B0503020102020204" pitchFamily="34" charset="0"/>
              </a:rPr>
              <a:t>Laboratorní teplota </a:t>
            </a:r>
            <a:r>
              <a:rPr lang="en-US" sz="2000" dirty="0" smtClean="0">
                <a:latin typeface="Franklin Gothic Book" panose="020B0503020102020204" pitchFamily="34" charset="0"/>
              </a:rPr>
              <a:t>&lt; </a:t>
            </a:r>
            <a:r>
              <a:rPr lang="cs-CZ" sz="2000" dirty="0" smtClean="0">
                <a:latin typeface="Franklin Gothic Book" panose="020B0503020102020204" pitchFamily="34" charset="0"/>
              </a:rPr>
              <a:t>teplota fázové separace</a:t>
            </a:r>
            <a:r>
              <a:rPr lang="en-US" sz="2000" dirty="0" smtClean="0">
                <a:latin typeface="Franklin Gothic Book" panose="020B0503020102020204" pitchFamily="34" charset="0"/>
              </a:rPr>
              <a:t> &lt; 37 </a:t>
            </a:r>
            <a:r>
              <a:rPr lang="cs-CZ" sz="2000" dirty="0" smtClean="0">
                <a:latin typeface="Franklin Gothic Book" panose="020B0503020102020204" pitchFamily="34" charset="0"/>
              </a:rPr>
              <a:t>°C =</a:t>
            </a:r>
            <a:r>
              <a:rPr lang="en-US" sz="2000" dirty="0" smtClean="0">
                <a:latin typeface="Franklin Gothic Book" panose="020B0503020102020204" pitchFamily="34" charset="0"/>
              </a:rPr>
              <a:t>&gt; </a:t>
            </a:r>
            <a:r>
              <a:rPr lang="cs-CZ" sz="2000" dirty="0" smtClean="0">
                <a:latin typeface="Franklin Gothic Book" panose="020B0503020102020204" pitchFamily="34" charset="0"/>
              </a:rPr>
              <a:t>značení a injekce v roztoku</a:t>
            </a:r>
            <a:r>
              <a:rPr lang="en-US" sz="2000" dirty="0" smtClean="0">
                <a:latin typeface="Franklin Gothic Book" panose="020B0503020102020204" pitchFamily="34" charset="0"/>
              </a:rPr>
              <a:t> </a:t>
            </a:r>
            <a:r>
              <a:rPr lang="cs-CZ" sz="2000" dirty="0" smtClean="0">
                <a:latin typeface="Franklin Gothic Book" panose="020B0503020102020204" pitchFamily="34" charset="0"/>
              </a:rPr>
              <a:t>+ </a:t>
            </a:r>
            <a:r>
              <a:rPr lang="cs-CZ" sz="2000" i="1" dirty="0" smtClean="0">
                <a:latin typeface="Franklin Gothic Book" panose="020B0503020102020204" pitchFamily="34" charset="0"/>
              </a:rPr>
              <a:t>in </a:t>
            </a:r>
            <a:r>
              <a:rPr lang="cs-CZ" sz="2000" i="1" dirty="0" err="1" smtClean="0">
                <a:latin typeface="Franklin Gothic Book" panose="020B0503020102020204" pitchFamily="34" charset="0"/>
              </a:rPr>
              <a:t>situ</a:t>
            </a:r>
            <a:r>
              <a:rPr lang="en-US" sz="2000" dirty="0" smtClean="0">
                <a:latin typeface="Franklin Gothic Book" panose="020B0503020102020204" pitchFamily="34" charset="0"/>
              </a:rPr>
              <a:t> </a:t>
            </a:r>
            <a:r>
              <a:rPr lang="cs-CZ" sz="2000" dirty="0" smtClean="0">
                <a:latin typeface="Franklin Gothic Book" panose="020B0503020102020204" pitchFamily="34" charset="0"/>
              </a:rPr>
              <a:t>fázová separace</a:t>
            </a:r>
          </a:p>
        </p:txBody>
      </p:sp>
      <p:pic>
        <p:nvPicPr>
          <p:cNvPr id="4" name="Picture 4" descr="http://www.rsc.org/ej/JM/2010/b910948j/b910948j-f1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063" y="3371062"/>
            <a:ext cx="2552382" cy="3029738"/>
          </a:xfrm>
          <a:prstGeom prst="rect">
            <a:avLst/>
          </a:prstGeom>
          <a:noFill/>
        </p:spPr>
      </p:pic>
      <p:pic>
        <p:nvPicPr>
          <p:cNvPr id="5" name="Picture 2" descr="Full-size image (21 K)"/>
          <p:cNvPicPr>
            <a:picLocks noChangeAspect="1" noChangeArrowheads="1"/>
          </p:cNvPicPr>
          <p:nvPr/>
        </p:nvPicPr>
        <p:blipFill>
          <a:blip r:embed="rId3"/>
          <a:srcRect r="49400"/>
          <a:stretch>
            <a:fillRect/>
          </a:stretch>
        </p:blipFill>
        <p:spPr bwMode="auto">
          <a:xfrm>
            <a:off x="4328129" y="3344957"/>
            <a:ext cx="3672871" cy="290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1301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754063" y="58738"/>
          <a:ext cx="7599362" cy="668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3" name="Worksheet" r:id="rId3" imgW="5524603" imgH="4857634" progId="Excel.Sheet.8">
                  <p:embed/>
                </p:oleObj>
              </mc:Choice>
              <mc:Fallback>
                <p:oleObj name="Worksheet" r:id="rId3" imgW="5524603" imgH="485763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58738"/>
                        <a:ext cx="7599362" cy="668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942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" name="TextovéPole 1"/>
          <p:cNvSpPr txBox="1"/>
          <p:nvPr/>
        </p:nvSpPr>
        <p:spPr>
          <a:xfrm>
            <a:off x="1524000" y="304800"/>
            <a:ext cx="6781800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Retence radioaktivity na místě aplikace</a:t>
            </a:r>
          </a:p>
          <a:p>
            <a:endParaRPr lang="cs-CZ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2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755576" y="1124744"/>
          <a:ext cx="7500990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143000" y="319144"/>
            <a:ext cx="6781800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Potlačení růstu nádoru</a:t>
            </a:r>
          </a:p>
          <a:p>
            <a:pPr algn="ctr"/>
            <a:endParaRPr lang="cs-CZ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3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0375" y="160338"/>
            <a:ext cx="7454601" cy="76584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entury Gothic" pitchFamily="34" charset="0"/>
              </a:rPr>
              <a:t>Závěry II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301625" y="1285900"/>
            <a:ext cx="79136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Retence radioaktivity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cs-CZ" sz="2400" dirty="0" smtClean="0">
                <a:latin typeface="+mj-lt"/>
                <a:cs typeface="Arial" pitchFamily="34" charset="0"/>
              </a:rPr>
              <a:t>na místě aplikace je plně dostatečná pro běžně užívané radionuklidy</a:t>
            </a:r>
            <a:endParaRPr lang="es-ES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dirty="0" smtClean="0">
                <a:latin typeface="+mj-lt"/>
                <a:cs typeface="Arial" pitchFamily="34" charset="0"/>
              </a:rPr>
              <a:t>Nebyla pozorována </a:t>
            </a:r>
            <a:r>
              <a:rPr lang="cs-CZ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orgánová redistribuce </a:t>
            </a:r>
            <a:r>
              <a:rPr lang="cs-CZ" sz="2400" dirty="0" smtClean="0">
                <a:latin typeface="+mj-lt"/>
                <a:cs typeface="Arial" pitchFamily="34" charset="0"/>
              </a:rPr>
              <a:t>ani lokální vedlejší efekty</a:t>
            </a:r>
            <a:endParaRPr lang="es-ES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dirty="0" smtClean="0">
                <a:latin typeface="+mj-lt"/>
                <a:cs typeface="Arial" pitchFamily="34" charset="0"/>
              </a:rPr>
              <a:t>Rozpuštěný polymer je kompletně vyloučen</a:t>
            </a:r>
            <a:endParaRPr lang="es-ES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2400" dirty="0" smtClean="0">
                <a:latin typeface="+mj-lt"/>
                <a:cs typeface="Arial" pitchFamily="34" charset="0"/>
              </a:rPr>
              <a:t>Byl pozorován významný </a:t>
            </a:r>
            <a:r>
              <a:rPr lang="cs-CZ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terapeutický efekt</a:t>
            </a:r>
            <a:r>
              <a:rPr lang="cs-CZ" sz="2400" dirty="0" smtClean="0">
                <a:latin typeface="+mj-lt"/>
                <a:cs typeface="Arial" pitchFamily="34" charset="0"/>
              </a:rPr>
              <a:t> na myších       s nádorem prostaty PC3</a:t>
            </a:r>
            <a:endParaRPr lang="en-US" sz="2400" dirty="0" smtClean="0">
              <a:latin typeface="+mj-lt"/>
              <a:cs typeface="Arial" pitchFamily="34" charset="0"/>
            </a:endParaRPr>
          </a:p>
        </p:txBody>
      </p:sp>
      <p:sp>
        <p:nvSpPr>
          <p:cNvPr id="92162" name="AutoShape 2" descr="prague-wallpap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8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15924" cy="1020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entury Gothic" pitchFamily="34" charset="0"/>
              </a:rPr>
              <a:t>Augerovy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entury Gothic" pitchFamily="34" charset="0"/>
              </a:rPr>
              <a:t> zářiče pro radioterapii pevných nádorů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1000" y="1447800"/>
            <a:ext cx="8305800" cy="23637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1600" u="sng" dirty="0" err="1" smtClean="0">
                <a:latin typeface="Franklin Gothic Book" panose="020B0503020102020204" pitchFamily="34" charset="0"/>
                <a:cs typeface="Arial" charset="0"/>
              </a:rPr>
              <a:t>Augerovy</a:t>
            </a:r>
            <a:r>
              <a:rPr lang="cs-CZ" sz="1600" u="sng" dirty="0" smtClean="0">
                <a:latin typeface="Franklin Gothic Book" panose="020B0503020102020204" pitchFamily="34" charset="0"/>
                <a:cs typeface="Arial" charset="0"/>
              </a:rPr>
              <a:t>  elektrony:</a:t>
            </a:r>
            <a:endParaRPr lang="cs-CZ" sz="1600" u="sng" dirty="0">
              <a:latin typeface="Franklin Gothic Book" panose="020B0503020102020204" pitchFamily="34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cs-CZ" sz="1600" dirty="0" smtClean="0">
                <a:latin typeface="Franklin Gothic Book" panose="020B0503020102020204" pitchFamily="34" charset="0"/>
                <a:cs typeface="Arial" charset="0"/>
              </a:rPr>
              <a:t>Velmi krátký dosah =</a:t>
            </a:r>
            <a:r>
              <a:rPr lang="en-US" sz="1600" dirty="0">
                <a:latin typeface="Franklin Gothic Book" panose="020B0503020102020204" pitchFamily="34" charset="0"/>
                <a:cs typeface="Arial" charset="0"/>
              </a:rPr>
              <a:t>&gt;</a:t>
            </a:r>
            <a:r>
              <a:rPr lang="cs-CZ" sz="1600" dirty="0">
                <a:latin typeface="Franklin Gothic Book" panose="020B0503020102020204" pitchFamily="34" charset="0"/>
                <a:cs typeface="Arial" charset="0"/>
              </a:rPr>
              <a:t> </a:t>
            </a:r>
            <a:r>
              <a:rPr lang="cs-CZ" sz="1600" dirty="0" smtClean="0">
                <a:solidFill>
                  <a:srgbClr val="FF0000"/>
                </a:solidFill>
                <a:latin typeface="Franklin Gothic Book" panose="020B0503020102020204" pitchFamily="34" charset="0"/>
                <a:cs typeface="Arial" charset="0"/>
              </a:rPr>
              <a:t>enormní destruktivita na velmi krátký dosah </a:t>
            </a:r>
            <a:r>
              <a:rPr lang="cs-CZ" sz="1600" dirty="0" smtClean="0">
                <a:latin typeface="Franklin Gothic Book" panose="020B0503020102020204" pitchFamily="34" charset="0"/>
                <a:cs typeface="Arial" charset="0"/>
              </a:rPr>
              <a:t>(nanometry – řádově desítky chemických vazeb)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cs-CZ" sz="1600" dirty="0" smtClean="0">
                <a:latin typeface="Franklin Gothic Book" panose="020B0503020102020204" pitchFamily="34" charset="0"/>
                <a:cs typeface="Arial" charset="0"/>
              </a:rPr>
              <a:t>Reorganizace elektronů po 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1600" dirty="0">
                <a:latin typeface="Franklin Gothic Book" panose="020B0503020102020204" pitchFamily="34" charset="0"/>
                <a:cs typeface="Arial" charset="0"/>
              </a:rPr>
              <a:t> </a:t>
            </a:r>
            <a:r>
              <a:rPr lang="cs-CZ" sz="1600" dirty="0" smtClean="0">
                <a:latin typeface="Franklin Gothic Book" panose="020B0503020102020204" pitchFamily="34" charset="0"/>
                <a:cs typeface="Arial" charset="0"/>
              </a:rPr>
              <a:t>      záchytu elektronu jádrem:</a:t>
            </a:r>
            <a:endParaRPr lang="cs-CZ" sz="1600" dirty="0">
              <a:latin typeface="Franklin Gothic Book" panose="020B0503020102020204" pitchFamily="34" charset="0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cs-CZ" dirty="0">
              <a:latin typeface="Franklin Gothic Book" panose="020B0503020102020204" pitchFamily="34" charset="0"/>
              <a:cs typeface="Arial" charset="0"/>
            </a:endParaRPr>
          </a:p>
        </p:txBody>
      </p:sp>
      <p:pic>
        <p:nvPicPr>
          <p:cNvPr id="5" name="Picture 2" descr="Full-size image (48 K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2743200"/>
            <a:ext cx="28733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270"/>
          <p:cNvGrpSpPr>
            <a:grpSpLocks/>
          </p:cNvGrpSpPr>
          <p:nvPr/>
        </p:nvGrpSpPr>
        <p:grpSpPr bwMode="auto">
          <a:xfrm>
            <a:off x="6377354" y="5029200"/>
            <a:ext cx="2157046" cy="1219200"/>
            <a:chOff x="1143000" y="4343400"/>
            <a:chExt cx="2133600" cy="1219200"/>
          </a:xfrm>
        </p:grpSpPr>
        <p:sp>
          <p:nvSpPr>
            <p:cNvPr id="8" name="Šestiúhelník 7"/>
            <p:cNvSpPr/>
            <p:nvPr/>
          </p:nvSpPr>
          <p:spPr>
            <a:xfrm rot="1800000">
              <a:off x="1624220" y="5136662"/>
              <a:ext cx="477354" cy="398585"/>
            </a:xfrm>
            <a:prstGeom prst="hexagon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9" name="Pravidelný pětiúhelník 8"/>
            <p:cNvSpPr/>
            <p:nvPr/>
          </p:nvSpPr>
          <p:spPr>
            <a:xfrm rot="18662594">
              <a:off x="2012324" y="5156402"/>
              <a:ext cx="420076" cy="392319"/>
            </a:xfrm>
            <a:prstGeom prst="pentagon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0" name="Šestiúhelník 9"/>
            <p:cNvSpPr/>
            <p:nvPr/>
          </p:nvSpPr>
          <p:spPr>
            <a:xfrm rot="21413270">
              <a:off x="2347016" y="4968631"/>
              <a:ext cx="479287" cy="400539"/>
            </a:xfrm>
            <a:prstGeom prst="hexagon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1" name="Šestiúhelník 10"/>
            <p:cNvSpPr/>
            <p:nvPr/>
          </p:nvSpPr>
          <p:spPr>
            <a:xfrm rot="21413270">
              <a:off x="2721942" y="4769338"/>
              <a:ext cx="479287" cy="400539"/>
            </a:xfrm>
            <a:prstGeom prst="hexagon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2" name="Přímá spojovací čára 275"/>
            <p:cNvCxnSpPr/>
            <p:nvPr/>
          </p:nvCxnSpPr>
          <p:spPr>
            <a:xfrm rot="16013270" flipV="1">
              <a:off x="2292861" y="4854776"/>
              <a:ext cx="185615" cy="8117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čára 276"/>
            <p:cNvCxnSpPr/>
            <p:nvPr/>
          </p:nvCxnSpPr>
          <p:spPr>
            <a:xfrm rot="16013270" flipV="1">
              <a:off x="2691084" y="5400028"/>
              <a:ext cx="166076" cy="1043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277"/>
            <p:cNvCxnSpPr/>
            <p:nvPr/>
          </p:nvCxnSpPr>
          <p:spPr>
            <a:xfrm rot="10800000">
              <a:off x="1487004" y="5136662"/>
              <a:ext cx="170070" cy="9964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čára 278"/>
            <p:cNvCxnSpPr/>
            <p:nvPr/>
          </p:nvCxnSpPr>
          <p:spPr>
            <a:xfrm rot="5213270">
              <a:off x="3023311" y="4614571"/>
              <a:ext cx="199292" cy="1024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 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3000" y="4868926"/>
              <a:ext cx="377694" cy="36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ovnoramenný trojúhelník 16"/>
            <p:cNvSpPr/>
            <p:nvPr/>
          </p:nvSpPr>
          <p:spPr>
            <a:xfrm>
              <a:off x="3123925" y="4343400"/>
              <a:ext cx="152675" cy="22860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4800600" cy="310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76200" y="762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Ionizující záření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9600" y="1258669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Franklin Gothic Book" panose="020B0503020102020204" pitchFamily="34" charset="0"/>
              </a:rPr>
              <a:t>Z</a:t>
            </a:r>
            <a:r>
              <a:rPr lang="cs-CZ" dirty="0" smtClean="0">
                <a:latin typeface="Franklin Gothic Book" panose="020B0503020102020204" pitchFamily="34" charset="0"/>
              </a:rPr>
              <a:t>áření</a:t>
            </a:r>
            <a:r>
              <a:rPr lang="cs-CZ" dirty="0">
                <a:latin typeface="Franklin Gothic Book" panose="020B0503020102020204" pitchFamily="34" charset="0"/>
              </a:rPr>
              <a:t>, které má natolik vysokou energii, že je schopno ionizovat a excitovat  absorbující hmotu - původně neutrální atomy a molekuly</a:t>
            </a:r>
          </a:p>
        </p:txBody>
      </p:sp>
      <p:sp>
        <p:nvSpPr>
          <p:cNvPr id="4" name="Podnadpis 3"/>
          <p:cNvSpPr txBox="1">
            <a:spLocks/>
          </p:cNvSpPr>
          <p:nvPr/>
        </p:nvSpPr>
        <p:spPr>
          <a:xfrm>
            <a:off x="672208" y="2133600"/>
            <a:ext cx="7862192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algn="just">
              <a:defRPr b="1"/>
            </a:lvl1pPr>
          </a:lstStyle>
          <a:p>
            <a:pPr algn="l"/>
            <a:r>
              <a:rPr lang="cs-CZ" u="sng" dirty="0" smtClean="0">
                <a:latin typeface="+mj-lt"/>
              </a:rPr>
              <a:t>Ionizující záření</a:t>
            </a:r>
          </a:p>
          <a:p>
            <a:endParaRPr lang="cs-CZ" u="sng" dirty="0">
              <a:latin typeface="+mj-lt"/>
            </a:endParaRPr>
          </a:p>
          <a:p>
            <a:r>
              <a:rPr lang="cs-CZ" dirty="0">
                <a:latin typeface="+mj-lt"/>
              </a:rPr>
              <a:t>Alfa</a:t>
            </a:r>
            <a:r>
              <a:rPr lang="cs-CZ" b="0" dirty="0">
                <a:latin typeface="+mj-lt"/>
              </a:rPr>
              <a:t>		</a:t>
            </a:r>
            <a:r>
              <a:rPr lang="cs-CZ" b="0" dirty="0" smtClean="0">
                <a:latin typeface="+mj-lt"/>
              </a:rPr>
              <a:t>jádra helia, krátký dolet</a:t>
            </a:r>
            <a:r>
              <a:rPr lang="cs-CZ" b="0" dirty="0">
                <a:latin typeface="+mj-lt"/>
              </a:rPr>
              <a:t>, </a:t>
            </a:r>
            <a:r>
              <a:rPr lang="cs-CZ" b="0" dirty="0" smtClean="0">
                <a:solidFill>
                  <a:srgbClr val="FF0000"/>
                </a:solidFill>
                <a:latin typeface="+mj-lt"/>
              </a:rPr>
              <a:t>radioterapie</a:t>
            </a:r>
          </a:p>
          <a:p>
            <a:endParaRPr lang="cs-CZ" b="0" dirty="0">
              <a:latin typeface="+mj-lt"/>
            </a:endParaRPr>
          </a:p>
          <a:p>
            <a:r>
              <a:rPr lang="cs-CZ" dirty="0">
                <a:latin typeface="+mj-lt"/>
              </a:rPr>
              <a:t>Beta mínus</a:t>
            </a:r>
            <a:r>
              <a:rPr lang="cs-CZ" b="0" dirty="0">
                <a:latin typeface="+mj-lt"/>
              </a:rPr>
              <a:t>	</a:t>
            </a:r>
            <a:r>
              <a:rPr lang="cs-CZ" b="0" dirty="0" smtClean="0">
                <a:latin typeface="+mj-lt"/>
              </a:rPr>
              <a:t>elektrony, </a:t>
            </a:r>
            <a:r>
              <a:rPr lang="cs-CZ" b="0" dirty="0">
                <a:latin typeface="+mj-lt"/>
              </a:rPr>
              <a:t>dolet mm, </a:t>
            </a:r>
            <a:r>
              <a:rPr lang="cs-CZ" b="0" dirty="0" smtClean="0">
                <a:solidFill>
                  <a:srgbClr val="FF0000"/>
                </a:solidFill>
                <a:latin typeface="+mj-lt"/>
              </a:rPr>
              <a:t>radioterapie</a:t>
            </a:r>
          </a:p>
          <a:p>
            <a:endParaRPr lang="cs-CZ" b="0" dirty="0">
              <a:latin typeface="+mj-lt"/>
            </a:endParaRPr>
          </a:p>
          <a:p>
            <a:r>
              <a:rPr lang="cs-CZ" dirty="0">
                <a:latin typeface="+mj-lt"/>
              </a:rPr>
              <a:t>Beta plus</a:t>
            </a:r>
            <a:r>
              <a:rPr lang="cs-CZ" b="0" dirty="0">
                <a:latin typeface="+mj-lt"/>
              </a:rPr>
              <a:t>	</a:t>
            </a:r>
            <a:r>
              <a:rPr lang="cs-CZ" b="0" dirty="0" smtClean="0">
                <a:latin typeface="+mj-lt"/>
              </a:rPr>
              <a:t>	pozitrony, </a:t>
            </a:r>
            <a:r>
              <a:rPr lang="cs-CZ" b="0" dirty="0">
                <a:latin typeface="+mj-lt"/>
              </a:rPr>
              <a:t>dolet mm, </a:t>
            </a:r>
            <a:r>
              <a:rPr lang="cs-CZ" b="0" dirty="0">
                <a:solidFill>
                  <a:srgbClr val="00B050"/>
                </a:solidFill>
                <a:latin typeface="+mj-lt"/>
              </a:rPr>
              <a:t>PET </a:t>
            </a:r>
            <a:r>
              <a:rPr lang="cs-CZ" b="0" dirty="0" smtClean="0">
                <a:solidFill>
                  <a:srgbClr val="00B050"/>
                </a:solidFill>
                <a:latin typeface="+mj-lt"/>
              </a:rPr>
              <a:t>zobrazování</a:t>
            </a:r>
          </a:p>
          <a:p>
            <a:endParaRPr lang="cs-CZ" b="0" dirty="0">
              <a:latin typeface="+mj-lt"/>
            </a:endParaRPr>
          </a:p>
          <a:p>
            <a:r>
              <a:rPr lang="cs-CZ" dirty="0">
                <a:latin typeface="+mj-lt"/>
              </a:rPr>
              <a:t>Gama</a:t>
            </a:r>
            <a:r>
              <a:rPr lang="cs-CZ" b="0" dirty="0">
                <a:latin typeface="+mj-lt"/>
              </a:rPr>
              <a:t>		</a:t>
            </a:r>
            <a:r>
              <a:rPr lang="cs-CZ" b="0" dirty="0" smtClean="0">
                <a:latin typeface="+mj-lt"/>
              </a:rPr>
              <a:t>fotony vzniklé při jaderných přeměnách,</a:t>
            </a:r>
          </a:p>
          <a:p>
            <a:r>
              <a:rPr lang="cs-CZ" b="0" dirty="0">
                <a:latin typeface="+mj-lt"/>
              </a:rPr>
              <a:t>	</a:t>
            </a:r>
            <a:r>
              <a:rPr lang="cs-CZ" b="0" dirty="0" smtClean="0">
                <a:latin typeface="+mj-lt"/>
              </a:rPr>
              <a:t>	dolet </a:t>
            </a:r>
            <a:r>
              <a:rPr lang="cs-CZ" b="0" dirty="0">
                <a:latin typeface="+mj-lt"/>
              </a:rPr>
              <a:t>cm, scintigrafie, </a:t>
            </a:r>
            <a:r>
              <a:rPr lang="cs-CZ" b="0" dirty="0" smtClean="0">
                <a:solidFill>
                  <a:srgbClr val="FF0000"/>
                </a:solidFill>
                <a:latin typeface="+mj-lt"/>
              </a:rPr>
              <a:t>radioterapie</a:t>
            </a:r>
            <a:r>
              <a:rPr lang="cs-CZ" b="0" dirty="0" smtClean="0">
                <a:latin typeface="+mj-lt"/>
              </a:rPr>
              <a:t>, </a:t>
            </a:r>
            <a:r>
              <a:rPr lang="cs-CZ" b="0" dirty="0" smtClean="0">
                <a:solidFill>
                  <a:srgbClr val="00B050"/>
                </a:solidFill>
                <a:latin typeface="+mj-lt"/>
              </a:rPr>
              <a:t>SPECT zobrazování </a:t>
            </a:r>
            <a:endParaRPr lang="cs-CZ" b="0" dirty="0">
              <a:solidFill>
                <a:srgbClr val="00B050"/>
              </a:solidFill>
              <a:latin typeface="+mj-lt"/>
            </a:endParaRPr>
          </a:p>
          <a:p>
            <a:endParaRPr lang="cs-CZ" b="0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RTG </a:t>
            </a:r>
            <a:r>
              <a:rPr lang="cs-CZ" dirty="0">
                <a:latin typeface="+mj-lt"/>
              </a:rPr>
              <a:t>záření</a:t>
            </a:r>
            <a:r>
              <a:rPr lang="cs-CZ" b="0" dirty="0">
                <a:latin typeface="+mj-lt"/>
              </a:rPr>
              <a:t>	</a:t>
            </a:r>
            <a:r>
              <a:rPr lang="cs-CZ" b="0" dirty="0" smtClean="0">
                <a:solidFill>
                  <a:srgbClr val="00B050"/>
                </a:solidFill>
                <a:latin typeface="+mj-lt"/>
              </a:rPr>
              <a:t>zobrazování, </a:t>
            </a:r>
            <a:r>
              <a:rPr lang="cs-CZ" b="0" dirty="0">
                <a:solidFill>
                  <a:srgbClr val="00B050"/>
                </a:solidFill>
                <a:latin typeface="+mj-lt"/>
              </a:rPr>
              <a:t>CT </a:t>
            </a:r>
          </a:p>
          <a:p>
            <a:r>
              <a:rPr lang="cs-CZ" dirty="0">
                <a:latin typeface="+mj-lt"/>
              </a:rPr>
              <a:t> </a:t>
            </a: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184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/>
          <p:cNvSpPr>
            <a:spLocks/>
          </p:cNvSpPr>
          <p:nvPr/>
        </p:nvSpPr>
        <p:spPr bwMode="auto">
          <a:xfrm>
            <a:off x="395288" y="3560763"/>
            <a:ext cx="8572500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Koncept systému – schéma účinku</a:t>
            </a:r>
          </a:p>
        </p:txBody>
      </p:sp>
      <p:pic>
        <p:nvPicPr>
          <p:cNvPr id="15364" name="Picture 4" descr="Auge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408737" cy="48069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3586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85804" y="-24"/>
            <a:ext cx="8229600" cy="990624"/>
          </a:xfrm>
          <a:prstGeom prst="rect">
            <a:avLst/>
          </a:prstGeom>
        </p:spPr>
        <p:txBody>
          <a:bodyPr anchor="ctr" anchorCtr="0"/>
          <a:lstStyle/>
          <a:p>
            <a:pPr algn="ctr" eaLnBrk="0" hangingPunct="0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entury Gothic" pitchFamily="34" charset="0"/>
              </a:rPr>
              <a:t>Syntéza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entury Gothic" pitchFamily="34" charset="0"/>
              </a:rPr>
              <a:t>konjugátu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entury Gothic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12976"/>
              </p:ext>
            </p:extLst>
          </p:nvPr>
        </p:nvGraphicFramePr>
        <p:xfrm>
          <a:off x="1187624" y="1052736"/>
          <a:ext cx="6696743" cy="5628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0" name="MDLDrawObject Class" r:id="rId3" imgW="6391355" imgH="5372023" progId="MDLDrawOLE.MDLDrawObject.1">
                  <p:embed/>
                </p:oleObj>
              </mc:Choice>
              <mc:Fallback>
                <p:oleObj name="MDLDrawObject Class" r:id="rId3" imgW="6391355" imgH="5372023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052736"/>
                        <a:ext cx="6696743" cy="5628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291449"/>
              </p:ext>
            </p:extLst>
          </p:nvPr>
        </p:nvGraphicFramePr>
        <p:xfrm>
          <a:off x="611560" y="4221088"/>
          <a:ext cx="3485186" cy="2403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1" name="Graph" r:id="rId5" imgW="2554200" imgH="1760760" progId="Origin50.Graph">
                  <p:embed/>
                </p:oleObj>
              </mc:Choice>
              <mc:Fallback>
                <p:oleObj name="Graph" r:id="rId5" imgW="2554200" imgH="17607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221088"/>
                        <a:ext cx="3485186" cy="2403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16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555776" y="2483604"/>
            <a:ext cx="1800200" cy="1224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3048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Optimalizovaný derivát 9-jodoellipticinia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Century Gothic" pitchFamily="34" charset="0"/>
            </a:endParaRPr>
          </a:p>
        </p:txBody>
      </p:sp>
      <p:pic>
        <p:nvPicPr>
          <p:cNvPr id="6758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51556"/>
            <a:ext cx="378346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076056" y="593998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 2.5 h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48264" y="593998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 24 h</a:t>
            </a:r>
            <a:endParaRPr lang="en-US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767201"/>
              </p:ext>
            </p:extLst>
          </p:nvPr>
        </p:nvGraphicFramePr>
        <p:xfrm>
          <a:off x="179388" y="2555984"/>
          <a:ext cx="423386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7" name="MDLDrawObject Class" r:id="rId4" imgW="2800215" imgH="761987" progId="MDLDrawOLE.MDLDrawObject.1">
                  <p:embed/>
                </p:oleObj>
              </mc:Choice>
              <mc:Fallback>
                <p:oleObj name="MDLDrawObject Class" r:id="rId4" imgW="2800215" imgH="761987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388" y="2555984"/>
                        <a:ext cx="4233862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467544" y="478786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Intracelulární lokalizace, spojeno s barvením </a:t>
            </a:r>
            <a:r>
              <a:rPr lang="cs-CZ" dirty="0" err="1" smtClean="0">
                <a:latin typeface="+mj-lt"/>
              </a:rPr>
              <a:t>Hoechst</a:t>
            </a:r>
            <a:r>
              <a:rPr lang="cs-CZ" dirty="0" smtClean="0">
                <a:latin typeface="+mj-lt"/>
              </a:rPr>
              <a:t> (</a:t>
            </a:r>
            <a:r>
              <a:rPr lang="cs-CZ" dirty="0" err="1" smtClean="0">
                <a:latin typeface="+mj-lt"/>
              </a:rPr>
              <a:t>kolokalizace</a:t>
            </a:r>
            <a:r>
              <a:rPr lang="cs-CZ" dirty="0" smtClean="0">
                <a:latin typeface="+mj-lt"/>
              </a:rPr>
              <a:t> v jádře)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1818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cs-CZ" sz="2800" dirty="0">
              <a:latin typeface="+mj-lt"/>
            </a:endParaRP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566419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Polymerní konjugát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Century Gothic" pitchFamily="34" charset="0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309447"/>
              </p:ext>
            </p:extLst>
          </p:nvPr>
        </p:nvGraphicFramePr>
        <p:xfrm>
          <a:off x="431430" y="2321128"/>
          <a:ext cx="2997570" cy="1400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3" name="ISIS/Draw Sketch" r:id="rId3" imgW="2488512" imgH="1158476" progId="MDLDrawOLE.MDLDrawObject.1">
                  <p:embed/>
                </p:oleObj>
              </mc:Choice>
              <mc:Fallback>
                <p:oleObj name="ISIS/Draw Sketch" r:id="rId3" imgW="2488512" imgH="1158476" progId="MDLDrawOLE.MDLDrawObjec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30" y="2321128"/>
                        <a:ext cx="2997570" cy="1400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4285" name="Obrázek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524000"/>
            <a:ext cx="527080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779912" y="52684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 2.5 h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652120" y="526841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 5 h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380312" y="525912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 24 h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67544" y="4395028"/>
            <a:ext cx="2961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Intracelulární lokalizace, spojeno s barvením </a:t>
            </a:r>
            <a:r>
              <a:rPr lang="cs-CZ" dirty="0" err="1" smtClean="0">
                <a:latin typeface="+mj-lt"/>
              </a:rPr>
              <a:t>Hoechst</a:t>
            </a:r>
            <a:r>
              <a:rPr lang="cs-CZ" dirty="0" smtClean="0">
                <a:latin typeface="+mj-lt"/>
              </a:rPr>
              <a:t> (</a:t>
            </a:r>
            <a:r>
              <a:rPr lang="cs-CZ" dirty="0" err="1" smtClean="0">
                <a:latin typeface="+mj-lt"/>
              </a:rPr>
              <a:t>kolokalizace</a:t>
            </a:r>
            <a:r>
              <a:rPr lang="cs-CZ" dirty="0" smtClean="0">
                <a:latin typeface="+mj-lt"/>
              </a:rPr>
              <a:t> v jádře)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06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457200" y="7141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Century Gothic" pitchFamily="34" charset="0"/>
              </a:rPr>
              <a:t>Syntéza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Century Gothic" pitchFamily="34" charset="0"/>
              </a:rPr>
              <a:t>radiokonjugátu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+mj-ea"/>
              <a:cs typeface="Century Gothic" pitchFamily="34" charset="0"/>
            </a:endParaRPr>
          </a:p>
        </p:txBody>
      </p:sp>
      <p:sp>
        <p:nvSpPr>
          <p:cNvPr id="12292" name="TextovéPole 3"/>
          <p:cNvSpPr txBox="1">
            <a:spLocks noChangeArrowheads="1"/>
          </p:cNvSpPr>
          <p:nvPr/>
        </p:nvSpPr>
        <p:spPr bwMode="auto">
          <a:xfrm>
            <a:off x="212572" y="2797076"/>
            <a:ext cx="428742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Použit </a:t>
            </a:r>
            <a:r>
              <a:rPr lang="cs-CZ" dirty="0" err="1" smtClean="0">
                <a:latin typeface="+mj-lt"/>
              </a:rPr>
              <a:t>beznosičový</a:t>
            </a:r>
            <a:r>
              <a:rPr lang="cs-CZ" dirty="0" smtClean="0">
                <a:latin typeface="+mj-lt"/>
              </a:rPr>
              <a:t> radiojód</a:t>
            </a:r>
            <a:endParaRPr lang="cs-CZ" dirty="0">
              <a:latin typeface="+mj-lt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Oxidace </a:t>
            </a:r>
            <a:r>
              <a:rPr lang="cs-CZ" dirty="0">
                <a:latin typeface="+mj-lt"/>
              </a:rPr>
              <a:t>H</a:t>
            </a:r>
            <a:r>
              <a:rPr lang="cs-CZ" baseline="-25000" dirty="0">
                <a:latin typeface="+mj-lt"/>
              </a:rPr>
              <a:t>2</a:t>
            </a:r>
            <a:r>
              <a:rPr lang="cs-CZ" dirty="0">
                <a:latin typeface="+mj-lt"/>
              </a:rPr>
              <a:t>O</a:t>
            </a:r>
            <a:r>
              <a:rPr lang="cs-CZ" baseline="-25000" dirty="0">
                <a:latin typeface="+mj-lt"/>
              </a:rPr>
              <a:t>2</a:t>
            </a:r>
            <a:r>
              <a:rPr lang="cs-CZ" dirty="0">
                <a:latin typeface="+mj-lt"/>
              </a:rPr>
              <a:t> – </a:t>
            </a:r>
            <a:r>
              <a:rPr lang="cs-CZ" dirty="0" err="1" smtClean="0">
                <a:solidFill>
                  <a:srgbClr val="FF0000"/>
                </a:solidFill>
                <a:latin typeface="+mj-lt"/>
              </a:rPr>
              <a:t>Tosylát</a:t>
            </a:r>
            <a:r>
              <a:rPr lang="cs-CZ" dirty="0" smtClean="0">
                <a:latin typeface="+mj-lt"/>
              </a:rPr>
              <a:t> místo </a:t>
            </a:r>
            <a:r>
              <a:rPr lang="cs-CZ" dirty="0" smtClean="0">
                <a:solidFill>
                  <a:srgbClr val="FF0000"/>
                </a:solidFill>
                <a:latin typeface="+mj-lt"/>
              </a:rPr>
              <a:t>bromidu</a:t>
            </a:r>
            <a:endParaRPr lang="cs-CZ" dirty="0">
              <a:solidFill>
                <a:srgbClr val="FF0000"/>
              </a:solidFill>
              <a:latin typeface="+mj-lt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Vysoká specifická aktivita</a:t>
            </a:r>
            <a:r>
              <a:rPr lang="cs-CZ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cs-CZ" dirty="0" smtClean="0">
                <a:latin typeface="+mj-lt"/>
              </a:rPr>
              <a:t>68 </a:t>
            </a:r>
            <a:r>
              <a:rPr lang="cs-CZ" dirty="0" err="1" smtClean="0">
                <a:latin typeface="+mj-lt"/>
              </a:rPr>
              <a:t>TBq</a:t>
            </a:r>
            <a:r>
              <a:rPr lang="cs-CZ" dirty="0" smtClean="0">
                <a:latin typeface="+mj-lt"/>
              </a:rPr>
              <a:t>/</a:t>
            </a:r>
            <a:r>
              <a:rPr lang="cs-CZ" dirty="0" err="1" smtClean="0">
                <a:latin typeface="+mj-lt"/>
              </a:rPr>
              <a:t>mmol</a:t>
            </a:r>
            <a:endParaRPr lang="cs-CZ" dirty="0">
              <a:latin typeface="+mj-lt"/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+mj-lt"/>
              <a:sym typeface="Wingdings" pitchFamily="2" charset="2"/>
            </a:endParaRPr>
          </a:p>
          <a:p>
            <a:endParaRPr lang="cs-CZ" dirty="0">
              <a:latin typeface="+mj-lt"/>
            </a:endParaRPr>
          </a:p>
        </p:txBody>
      </p:sp>
      <p:graphicFrame>
        <p:nvGraphicFramePr>
          <p:cNvPr id="122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375172"/>
              </p:ext>
            </p:extLst>
          </p:nvPr>
        </p:nvGraphicFramePr>
        <p:xfrm>
          <a:off x="295275" y="1484784"/>
          <a:ext cx="8856663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7" name="MDLDrawObject Class" r:id="rId3" imgW="5810372" imgH="895247" progId="MDLDrawOLE.MDLDrawObject.1">
                  <p:embed/>
                </p:oleObj>
              </mc:Choice>
              <mc:Fallback>
                <p:oleObj name="MDLDrawObject Class" r:id="rId3" imgW="5810372" imgH="895247" progId="MDLDrawOLE.MDLDrawObjec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1484784"/>
                        <a:ext cx="8856663" cy="1357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73424"/>
              </p:ext>
            </p:extLst>
          </p:nvPr>
        </p:nvGraphicFramePr>
        <p:xfrm>
          <a:off x="4499992" y="2895600"/>
          <a:ext cx="4369027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8" name="Graph" r:id="rId5" imgW="2424600" imgH="1719720" progId="Origin50.Graph">
                  <p:embed/>
                </p:oleObj>
              </mc:Choice>
              <mc:Fallback>
                <p:oleObj name="Graph" r:id="rId5" imgW="2424600" imgH="1719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2895600"/>
                        <a:ext cx="4369027" cy="30963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7412156" y="6246911"/>
            <a:ext cx="127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C</a:t>
            </a:r>
            <a:r>
              <a:rPr lang="cs-CZ" sz="1400" baseline="-25000" dirty="0" smtClean="0"/>
              <a:t>18</a:t>
            </a:r>
            <a:r>
              <a:rPr lang="cs-CZ" sz="1400" dirty="0" smtClean="0"/>
              <a:t> RP HPLC</a:t>
            </a:r>
            <a:endParaRPr lang="en-US" sz="14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74780"/>
              </p:ext>
            </p:extLst>
          </p:nvPr>
        </p:nvGraphicFramePr>
        <p:xfrm>
          <a:off x="7452320" y="2971800"/>
          <a:ext cx="1120823" cy="74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9" name="MDLDrawObject Class" r:id="rId7" imgW="1152522" imgH="761987" progId="MDLDrawOLE.MDLDrawObject.1">
                  <p:embed/>
                </p:oleObj>
              </mc:Choice>
              <mc:Fallback>
                <p:oleObj name="MDLDrawObject Class" r:id="rId7" imgW="1152522" imgH="761987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52320" y="2971800"/>
                        <a:ext cx="1120823" cy="741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605595"/>
              </p:ext>
            </p:extLst>
          </p:nvPr>
        </p:nvGraphicFramePr>
        <p:xfrm>
          <a:off x="7524328" y="3886200"/>
          <a:ext cx="11620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0" name="MDLDrawObject Class" r:id="rId9" imgW="1161966" imgH="761987" progId="MDLDrawOLE.MDLDrawObject.1">
                  <p:embed/>
                </p:oleObj>
              </mc:Choice>
              <mc:Fallback>
                <p:oleObj name="MDLDrawObject Class" r:id="rId9" imgW="1161966" imgH="761987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4328" y="3886200"/>
                        <a:ext cx="116205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791049"/>
              </p:ext>
            </p:extLst>
          </p:nvPr>
        </p:nvGraphicFramePr>
        <p:xfrm>
          <a:off x="7452320" y="4876800"/>
          <a:ext cx="12477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1" name="MDLDrawObject Class" r:id="rId11" imgW="1247778" imgH="761987" progId="MDLDrawOLE.MDLDrawObject.1">
                  <p:embed/>
                </p:oleObj>
              </mc:Choice>
              <mc:Fallback>
                <p:oleObj name="MDLDrawObject Class" r:id="rId11" imgW="1247778" imgH="761987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52320" y="4876800"/>
                        <a:ext cx="124777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57107"/>
            <a:ext cx="2768600" cy="174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00768" y="6400800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Berthold </a:t>
            </a:r>
            <a:r>
              <a:rPr lang="cs-CZ" sz="1400" dirty="0" err="1" smtClean="0"/>
              <a:t>Flowstar</a:t>
            </a:r>
            <a:r>
              <a:rPr lang="cs-CZ" sz="1400" dirty="0" smtClean="0"/>
              <a:t> LB 513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65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-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Polymerní konjugát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Century Gothic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997989"/>
              </p:ext>
            </p:extLst>
          </p:nvPr>
        </p:nvGraphicFramePr>
        <p:xfrm>
          <a:off x="179512" y="1628800"/>
          <a:ext cx="4104456" cy="290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8" name="Graph" r:id="rId3" imgW="2489400" imgH="1764000" progId="Origin50.Graph">
                  <p:embed/>
                </p:oleObj>
              </mc:Choice>
              <mc:Fallback>
                <p:oleObj name="Graph" r:id="rId3" imgW="2489400" imgH="1764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628800"/>
                        <a:ext cx="4104456" cy="29056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658355"/>
              </p:ext>
            </p:extLst>
          </p:nvPr>
        </p:nvGraphicFramePr>
        <p:xfrm>
          <a:off x="4499992" y="1623834"/>
          <a:ext cx="4392488" cy="3029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9" name="Graph" r:id="rId5" imgW="2554224" imgH="1760220" progId="Origin50.Graph">
                  <p:embed/>
                </p:oleObj>
              </mc:Choice>
              <mc:Fallback>
                <p:oleObj name="Graph" r:id="rId5" imgW="2554224" imgH="17602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623834"/>
                        <a:ext cx="4392488" cy="3029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nice 7"/>
          <p:cNvCxnSpPr/>
          <p:nvPr/>
        </p:nvCxnSpPr>
        <p:spPr>
          <a:xfrm>
            <a:off x="4355976" y="1628800"/>
            <a:ext cx="0" cy="48965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543402"/>
              </p:ext>
            </p:extLst>
          </p:nvPr>
        </p:nvGraphicFramePr>
        <p:xfrm>
          <a:off x="2713881" y="2348880"/>
          <a:ext cx="135406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0" name="MDLDrawObject Class" r:id="rId7" imgW="1647693" imgH="876326" progId="MDLDrawOLE.MDLDrawObject.1">
                  <p:embed/>
                </p:oleObj>
              </mc:Choice>
              <mc:Fallback>
                <p:oleObj name="MDLDrawObject Class" r:id="rId7" imgW="1647693" imgH="876326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3881" y="2348880"/>
                        <a:ext cx="1354063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539552" y="4870901"/>
            <a:ext cx="2110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SEC chromatogram:</a:t>
            </a:r>
          </a:p>
          <a:p>
            <a:r>
              <a:rPr lang="cs-CZ" dirty="0" smtClean="0">
                <a:latin typeface="+mj-lt"/>
              </a:rPr>
              <a:t>Žádné síťování</a:t>
            </a:r>
            <a:endParaRPr lang="en-US" dirty="0">
              <a:latin typeface="+mj-lt"/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287787"/>
              </p:ext>
            </p:extLst>
          </p:nvPr>
        </p:nvGraphicFramePr>
        <p:xfrm>
          <a:off x="4648200" y="5334001"/>
          <a:ext cx="4176447" cy="1119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1" name="MDLDrawObject Class" r:id="rId9" imgW="3305101" imgH="885786" progId="MDLDrawOLE.MDLDrawObject.1">
                  <p:embed/>
                </p:oleObj>
              </mc:Choice>
              <mc:Fallback>
                <p:oleObj name="MDLDrawObject Class" r:id="rId9" imgW="3305101" imgH="885786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48200" y="5334001"/>
                        <a:ext cx="4176447" cy="1119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ovéPole 14"/>
          <p:cNvSpPr txBox="1"/>
          <p:nvPr/>
        </p:nvSpPr>
        <p:spPr>
          <a:xfrm>
            <a:off x="4841929" y="4869160"/>
            <a:ext cx="247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Uvolňování z konjugátu: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4853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In </a:t>
            </a:r>
            <a:r>
              <a:rPr lang="cs-CZ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v</a:t>
            </a:r>
            <a:r>
              <a:rPr lang="cs-CZ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ivo</a:t>
            </a:r>
            <a:r>
              <a:rPr lang="cs-CZ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terapeutický efekt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Century Gothic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323081"/>
              </p:ext>
            </p:extLst>
          </p:nvPr>
        </p:nvGraphicFramePr>
        <p:xfrm>
          <a:off x="304800" y="1371600"/>
          <a:ext cx="4920929" cy="352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2" name="Graph" r:id="rId3" imgW="2428200" imgH="1737360" progId="Origin50.Graph">
                  <p:embed/>
                </p:oleObj>
              </mc:Choice>
              <mc:Fallback>
                <p:oleObj name="Graph" r:id="rId3" imgW="2428200" imgH="17373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920929" cy="3528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881754"/>
              </p:ext>
            </p:extLst>
          </p:nvPr>
        </p:nvGraphicFramePr>
        <p:xfrm>
          <a:off x="6732240" y="3052936"/>
          <a:ext cx="1896050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3" name="MDLDrawObject Class" r:id="rId5" imgW="1647693" imgH="876326" progId="MDLDrawOLE.MDLDrawObject.1">
                  <p:embed/>
                </p:oleObj>
              </mc:Choice>
              <mc:Fallback>
                <p:oleObj name="MDLDrawObject Class" r:id="rId5" imgW="1647693" imgH="876326" progId="MDLDrawOLE.MDLDrawObjec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3052936"/>
                        <a:ext cx="1896050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494082"/>
              </p:ext>
            </p:extLst>
          </p:nvPr>
        </p:nvGraphicFramePr>
        <p:xfrm>
          <a:off x="6804248" y="1828800"/>
          <a:ext cx="165078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4" name="MDLDrawObject Class" r:id="rId7" imgW="1247778" imgH="761987" progId="MDLDrawOLE.MDLDrawObject.1">
                  <p:embed/>
                </p:oleObj>
              </mc:Choice>
              <mc:Fallback>
                <p:oleObj name="MDLDrawObject Class" r:id="rId7" imgW="1247778" imgH="761987" progId="MDLDrawOLE.MDLDrawObjec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04248" y="1828800"/>
                        <a:ext cx="1650784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Přímá spojnice 8"/>
          <p:cNvCxnSpPr/>
          <p:nvPr/>
        </p:nvCxnSpPr>
        <p:spPr>
          <a:xfrm>
            <a:off x="5652120" y="3484984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652120" y="2332856"/>
            <a:ext cx="720080" cy="0"/>
          </a:xfrm>
          <a:prstGeom prst="line">
            <a:avLst/>
          </a:prstGeom>
          <a:ln w="381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611560" y="5363924"/>
            <a:ext cx="646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Prodloužení přežití myší s nádorem 4T1 (</a:t>
            </a:r>
            <a:r>
              <a:rPr lang="cs-CZ" dirty="0" err="1" smtClean="0"/>
              <a:t>mamární</a:t>
            </a:r>
            <a:r>
              <a:rPr lang="cs-CZ" dirty="0" smtClean="0"/>
              <a:t> karcinom).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0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38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6632575" cy="498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552890"/>
              </p:ext>
            </p:extLst>
          </p:nvPr>
        </p:nvGraphicFramePr>
        <p:xfrm>
          <a:off x="5257800" y="4191000"/>
          <a:ext cx="16510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3" name="MDLDrawObject Class" r:id="rId4" imgW="1247778" imgH="761987" progId="MDLDrawOLE.MDLDrawObject.1">
                  <p:embed/>
                </p:oleObj>
              </mc:Choice>
              <mc:Fallback>
                <p:oleObj name="MDLDrawObject Class" r:id="rId4" imgW="1247778" imgH="761987" progId="MDLDrawOLE.MDLDrawObject.1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191000"/>
                        <a:ext cx="16510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017796"/>
              </p:ext>
            </p:extLst>
          </p:nvPr>
        </p:nvGraphicFramePr>
        <p:xfrm>
          <a:off x="3657600" y="1447800"/>
          <a:ext cx="189547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4" name="MDLDrawObject Class" r:id="rId6" imgW="1647693" imgH="876326" progId="MDLDrawOLE.MDLDrawObject.1">
                  <p:embed/>
                </p:oleObj>
              </mc:Choice>
              <mc:Fallback>
                <p:oleObj name="MDLDrawObject Class" r:id="rId6" imgW="1647693" imgH="876326" progId="MDLDrawOLE.MDLDrawObject.1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447800"/>
                        <a:ext cx="1895475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2286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In </a:t>
            </a:r>
            <a:r>
              <a:rPr lang="cs-CZ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vivo</a:t>
            </a:r>
            <a:r>
              <a:rPr lang="cs-CZ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b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iodistribuce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 systému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Century Gothic" pitchFamily="34" charset="0"/>
            </a:endParaRPr>
          </a:p>
        </p:txBody>
      </p:sp>
      <p:pic>
        <p:nvPicPr>
          <p:cNvPr id="6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8800" cy="20002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182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48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entury Gothic" pitchFamily="34" charset="0"/>
              </a:rPr>
              <a:t>Závěry III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Century Gothic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552" y="1850048"/>
            <a:ext cx="741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Franklin Gothic Book" panose="020B0503020102020204" pitchFamily="34" charset="0"/>
              </a:rPr>
              <a:t>Byl připraven optimalizovaný systém pro cílenou dopravu </a:t>
            </a:r>
            <a:r>
              <a:rPr lang="cs-CZ" sz="2000" dirty="0" err="1" smtClean="0">
                <a:latin typeface="Franklin Gothic Book" panose="020B0503020102020204" pitchFamily="34" charset="0"/>
              </a:rPr>
              <a:t>Augerova</a:t>
            </a:r>
            <a:r>
              <a:rPr lang="cs-CZ" sz="2000" dirty="0" smtClean="0">
                <a:latin typeface="Franklin Gothic Book" panose="020B0503020102020204" pitchFamily="34" charset="0"/>
              </a:rPr>
              <a:t> zářiče </a:t>
            </a:r>
            <a:r>
              <a:rPr lang="en-US" sz="2000" baseline="30000" dirty="0" smtClean="0">
                <a:latin typeface="Franklin Gothic Book" panose="020B0503020102020204" pitchFamily="34" charset="0"/>
              </a:rPr>
              <a:t>125</a:t>
            </a:r>
            <a:r>
              <a:rPr lang="en-US" sz="2000" dirty="0" smtClean="0">
                <a:latin typeface="Franklin Gothic Book" panose="020B0503020102020204" pitchFamily="34" charset="0"/>
              </a:rPr>
              <a:t>I</a:t>
            </a:r>
            <a:r>
              <a:rPr lang="cs-CZ" sz="2000" dirty="0" smtClean="0">
                <a:latin typeface="Franklin Gothic Book" panose="020B0503020102020204" pitchFamily="34" charset="0"/>
              </a:rPr>
              <a:t> do tkáně pevných nádorů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Franklin Gothic Book" panose="020B0503020102020204" pitchFamily="34" charset="0"/>
              </a:rPr>
              <a:t>Po podání </a:t>
            </a:r>
            <a:r>
              <a:rPr lang="cs-CZ" sz="2000" dirty="0" err="1" smtClean="0">
                <a:latin typeface="Franklin Gothic Book" panose="020B0503020102020204" pitchFamily="34" charset="0"/>
              </a:rPr>
              <a:t>radiokonjugátu</a:t>
            </a:r>
            <a:r>
              <a:rPr lang="cs-CZ" sz="2000" dirty="0" smtClean="0">
                <a:latin typeface="Franklin Gothic Book" panose="020B0503020102020204" pitchFamily="34" charset="0"/>
              </a:rPr>
              <a:t> bylo pozorováno prodloužené přežívání myší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9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4225" y="457200"/>
            <a:ext cx="7610475" cy="95408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Děkuji Vám za pozornost!</a:t>
            </a:r>
            <a:endParaRPr lang="cs-CZ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62000" y="1768475"/>
            <a:ext cx="3927475" cy="369331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 smtClean="0">
                <a:latin typeface="+mj-lt"/>
                <a:cs typeface="+mn-cs"/>
              </a:rPr>
              <a:t>Anna </a:t>
            </a:r>
            <a:r>
              <a:rPr lang="cs-CZ" b="1" dirty="0" err="1">
                <a:latin typeface="+mj-lt"/>
                <a:cs typeface="+mn-cs"/>
              </a:rPr>
              <a:t>Yu</a:t>
            </a:r>
            <a:r>
              <a:rPr lang="cs-CZ" b="1" dirty="0">
                <a:latin typeface="+mj-lt"/>
                <a:cs typeface="+mn-cs"/>
              </a:rPr>
              <a:t>. </a:t>
            </a:r>
            <a:r>
              <a:rPr lang="cs-CZ" b="1" dirty="0" err="1" smtClean="0">
                <a:latin typeface="+mj-lt"/>
                <a:cs typeface="+mn-cs"/>
              </a:rPr>
              <a:t>Bogomolova</a:t>
            </a:r>
            <a:endParaRPr lang="cs-CZ" b="1" dirty="0" smtClean="0">
              <a:latin typeface="+mj-lt"/>
              <a:cs typeface="+mn-cs"/>
            </a:endParaRPr>
          </a:p>
          <a:p>
            <a:pPr>
              <a:defRPr/>
            </a:pPr>
            <a:r>
              <a:rPr lang="cs-CZ" b="1" dirty="0" smtClean="0">
                <a:latin typeface="+mj-lt"/>
                <a:cs typeface="+mn-cs"/>
              </a:rPr>
              <a:t>Ingrid </a:t>
            </a:r>
            <a:r>
              <a:rPr lang="cs-CZ" b="1" dirty="0" err="1" smtClean="0">
                <a:latin typeface="+mj-lt"/>
                <a:cs typeface="+mn-cs"/>
              </a:rPr>
              <a:t>Brezaniová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en-GB" b="1" dirty="0" smtClean="0">
                <a:latin typeface="+mj-lt"/>
                <a:cs typeface="+mn-cs"/>
              </a:rPr>
              <a:t>Peter </a:t>
            </a:r>
            <a:r>
              <a:rPr lang="en-GB" b="1" dirty="0" err="1" smtClean="0">
                <a:latin typeface="+mj-lt"/>
                <a:cs typeface="+mn-cs"/>
              </a:rPr>
              <a:t>Černoch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en-US" b="1" dirty="0" err="1" smtClean="0">
                <a:latin typeface="+mj-lt"/>
                <a:cs typeface="+mn-cs"/>
              </a:rPr>
              <a:t>Veronika</a:t>
            </a:r>
            <a:r>
              <a:rPr lang="en-US" b="1" dirty="0" smtClean="0">
                <a:latin typeface="+mj-lt"/>
                <a:cs typeface="+mn-cs"/>
              </a:rPr>
              <a:t> </a:t>
            </a:r>
            <a:r>
              <a:rPr lang="en-US" b="1" dirty="0" err="1">
                <a:latin typeface="+mj-lt"/>
                <a:cs typeface="+mn-cs"/>
              </a:rPr>
              <a:t>Felklov</a:t>
            </a:r>
            <a:r>
              <a:rPr lang="cs-CZ" b="1" dirty="0">
                <a:latin typeface="+mj-lt"/>
                <a:cs typeface="+mn-cs"/>
              </a:rPr>
              <a:t>á</a:t>
            </a:r>
          </a:p>
          <a:p>
            <a:pPr>
              <a:defRPr/>
            </a:pPr>
            <a:r>
              <a:rPr lang="en-GB" b="1" dirty="0">
                <a:latin typeface="+mj-lt"/>
                <a:cs typeface="+mn-cs"/>
              </a:rPr>
              <a:t>Sergey K. </a:t>
            </a:r>
            <a:r>
              <a:rPr lang="en-GB" b="1" dirty="0" err="1" smtClean="0">
                <a:latin typeface="+mj-lt"/>
                <a:cs typeface="+mn-cs"/>
              </a:rPr>
              <a:t>Filippov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en-GB" b="1" dirty="0" smtClean="0">
                <a:latin typeface="+mj-lt"/>
                <a:cs typeface="+mn-cs"/>
              </a:rPr>
              <a:t>Jan </a:t>
            </a:r>
            <a:r>
              <a:rPr lang="en-GB" b="1" dirty="0" err="1" smtClean="0">
                <a:latin typeface="+mj-lt"/>
                <a:cs typeface="+mn-cs"/>
              </a:rPr>
              <a:t>Kučka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en-GB" b="1" dirty="0" smtClean="0">
                <a:latin typeface="+mj-lt"/>
                <a:cs typeface="+mn-cs"/>
              </a:rPr>
              <a:t>Hana </a:t>
            </a:r>
            <a:r>
              <a:rPr lang="en-GB" b="1" dirty="0" err="1" smtClean="0">
                <a:latin typeface="+mj-lt"/>
                <a:cs typeface="+mn-cs"/>
              </a:rPr>
              <a:t>Macková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cs-CZ" b="1" dirty="0" smtClean="0">
                <a:latin typeface="+mj-lt"/>
                <a:cs typeface="+mn-cs"/>
              </a:rPr>
              <a:t>Jana </a:t>
            </a:r>
            <a:r>
              <a:rPr lang="cs-CZ" b="1" dirty="0" err="1">
                <a:latin typeface="+mj-lt"/>
                <a:cs typeface="+mn-cs"/>
              </a:rPr>
              <a:t>Mattová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en-GB" b="1" dirty="0" err="1" smtClean="0">
                <a:latin typeface="+mj-lt"/>
                <a:cs typeface="+mn-cs"/>
              </a:rPr>
              <a:t>Jiří</a:t>
            </a:r>
            <a:r>
              <a:rPr lang="en-GB" b="1" dirty="0" smtClean="0">
                <a:latin typeface="+mj-lt"/>
                <a:cs typeface="+mn-cs"/>
              </a:rPr>
              <a:t> </a:t>
            </a:r>
            <a:r>
              <a:rPr lang="en-GB" b="1" dirty="0" err="1" smtClean="0">
                <a:latin typeface="+mj-lt"/>
                <a:cs typeface="+mn-cs"/>
              </a:rPr>
              <a:t>Pánek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cs-CZ" b="1" dirty="0">
                <a:latin typeface="+mj-lt"/>
                <a:cs typeface="+mn-cs"/>
              </a:rPr>
              <a:t>Aneta Pospíšilová</a:t>
            </a:r>
          </a:p>
          <a:p>
            <a:pPr>
              <a:defRPr/>
            </a:pPr>
            <a:r>
              <a:rPr lang="cs-CZ" b="1" dirty="0" smtClean="0">
                <a:latin typeface="+mj-lt"/>
                <a:cs typeface="+mn-cs"/>
              </a:rPr>
              <a:t>Pavla Poučková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cs-CZ" b="1" dirty="0" err="1" smtClean="0">
                <a:latin typeface="+mj-lt"/>
                <a:cs typeface="+mn-cs"/>
              </a:rPr>
              <a:t>Mariia</a:t>
            </a:r>
            <a:r>
              <a:rPr lang="cs-CZ" b="1" dirty="0" smtClean="0">
                <a:latin typeface="+mj-lt"/>
                <a:cs typeface="+mn-cs"/>
              </a:rPr>
              <a:t> </a:t>
            </a:r>
            <a:r>
              <a:rPr lang="cs-CZ" b="1" dirty="0" err="1">
                <a:latin typeface="+mj-lt"/>
                <a:cs typeface="+mn-cs"/>
              </a:rPr>
              <a:t>Rabyk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en-GB" b="1" dirty="0" err="1" smtClean="0">
                <a:latin typeface="+mj-lt"/>
                <a:cs typeface="+mn-cs"/>
              </a:rPr>
              <a:t>Ondřej</a:t>
            </a:r>
            <a:r>
              <a:rPr lang="en-GB" b="1" dirty="0" smtClean="0">
                <a:latin typeface="+mj-lt"/>
                <a:cs typeface="+mn-cs"/>
              </a:rPr>
              <a:t> </a:t>
            </a:r>
            <a:r>
              <a:rPr lang="en-GB" b="1" dirty="0" err="1" smtClean="0">
                <a:latin typeface="+mj-lt"/>
                <a:cs typeface="+mn-cs"/>
              </a:rPr>
              <a:t>Sedláček</a:t>
            </a:r>
            <a:endParaRPr lang="cs-CZ" b="1" dirty="0">
              <a:latin typeface="+mj-lt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00625" y="1768475"/>
            <a:ext cx="3714750" cy="212365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Franklin Gothic Book" panose="020B0503020102020204" pitchFamily="34" charset="0"/>
              </a:rPr>
              <a:t>Ji</a:t>
            </a:r>
            <a:r>
              <a:rPr lang="cs-CZ" b="1" dirty="0">
                <a:latin typeface="Franklin Gothic Book" panose="020B0503020102020204" pitchFamily="34" charset="0"/>
              </a:rPr>
              <a:t>ří Trousil</a:t>
            </a:r>
          </a:p>
          <a:p>
            <a:pPr>
              <a:defRPr/>
            </a:pPr>
            <a:r>
              <a:rPr lang="en-GB" b="1" dirty="0" smtClean="0">
                <a:latin typeface="+mj-lt"/>
                <a:cs typeface="+mn-cs"/>
              </a:rPr>
              <a:t>Michaela </a:t>
            </a:r>
            <a:r>
              <a:rPr lang="en-GB" b="1" dirty="0" err="1">
                <a:latin typeface="+mj-lt"/>
                <a:cs typeface="+mn-cs"/>
              </a:rPr>
              <a:t>Škodová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en-GB" b="1" dirty="0" smtClean="0">
                <a:latin typeface="+mj-lt"/>
                <a:cs typeface="+mn-cs"/>
              </a:rPr>
              <a:t>Petr </a:t>
            </a:r>
            <a:r>
              <a:rPr lang="en-GB" b="1" dirty="0" err="1" smtClean="0">
                <a:latin typeface="+mj-lt"/>
                <a:cs typeface="+mn-cs"/>
              </a:rPr>
              <a:t>Štěpánek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cs-CZ" b="1" dirty="0">
                <a:latin typeface="+mj-lt"/>
                <a:cs typeface="+mn-cs"/>
              </a:rPr>
              <a:t>Pavel Švec</a:t>
            </a:r>
            <a:endParaRPr lang="en-US" b="1" dirty="0">
              <a:latin typeface="+mj-lt"/>
              <a:cs typeface="+mn-cs"/>
            </a:endParaRPr>
          </a:p>
          <a:p>
            <a:pPr>
              <a:defRPr/>
            </a:pPr>
            <a:r>
              <a:rPr lang="en-GB" b="1" dirty="0" err="1" smtClean="0">
                <a:latin typeface="+mj-lt"/>
                <a:cs typeface="+mn-cs"/>
              </a:rPr>
              <a:t>Miroslav</a:t>
            </a:r>
            <a:r>
              <a:rPr lang="en-GB" b="1" dirty="0" smtClean="0">
                <a:latin typeface="+mj-lt"/>
                <a:cs typeface="+mn-cs"/>
              </a:rPr>
              <a:t> </a:t>
            </a:r>
            <a:r>
              <a:rPr lang="en-GB" b="1" dirty="0" err="1">
                <a:latin typeface="+mj-lt"/>
                <a:cs typeface="+mn-cs"/>
              </a:rPr>
              <a:t>Vetrík</a:t>
            </a: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endParaRPr lang="cs-CZ" b="1" dirty="0">
              <a:latin typeface="+mj-lt"/>
              <a:cs typeface="+mn-cs"/>
            </a:endParaRPr>
          </a:p>
          <a:p>
            <a:pPr>
              <a:defRPr/>
            </a:pPr>
            <a:r>
              <a:rPr lang="cs-CZ" sz="2400" b="1" dirty="0" smtClean="0">
                <a:latin typeface="+mj-lt"/>
                <a:cs typeface="+mn-cs"/>
              </a:rPr>
              <a:t>V </a:t>
            </a:r>
            <a:r>
              <a:rPr lang="cs-CZ" sz="2400" b="1" dirty="0">
                <a:latin typeface="+mj-lt"/>
                <a:cs typeface="+mn-cs"/>
              </a:rPr>
              <a:t>a</a:t>
            </a:r>
            <a:r>
              <a:rPr lang="cs-CZ" sz="2400" b="1" dirty="0" smtClean="0">
                <a:latin typeface="+mj-lt"/>
                <a:cs typeface="+mn-cs"/>
              </a:rPr>
              <a:t>becedním </a:t>
            </a:r>
            <a:r>
              <a:rPr lang="cs-CZ" sz="2400" b="1" dirty="0" smtClean="0">
                <a:latin typeface="+mj-lt"/>
                <a:cs typeface="+mn-cs"/>
              </a:rPr>
              <a:t>pořadí</a:t>
            </a:r>
            <a:endParaRPr lang="cs-CZ" sz="2400" b="1" u="sng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135172" name="Picture 6" descr="LogoUM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367993"/>
            <a:ext cx="1247775" cy="142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17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76200" y="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Zobrazovací metody – PET, SPECT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r="59498"/>
          <a:stretch/>
        </p:blipFill>
        <p:spPr bwMode="auto">
          <a:xfrm>
            <a:off x="685800" y="1219200"/>
            <a:ext cx="2783694" cy="210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r="53578" b="10106"/>
          <a:stretch/>
        </p:blipFill>
        <p:spPr bwMode="auto">
          <a:xfrm>
            <a:off x="5105400" y="1219200"/>
            <a:ext cx="3082962" cy="241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04800" y="3834348"/>
            <a:ext cx="449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SPECT</a:t>
            </a:r>
            <a:r>
              <a:rPr lang="cs-CZ" sz="16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cs-CZ" sz="1600" dirty="0" smtClean="0"/>
              <a:t>„</a:t>
            </a:r>
            <a:r>
              <a:rPr lang="en-US" sz="1600" dirty="0" smtClean="0"/>
              <a:t>Single </a:t>
            </a:r>
            <a:r>
              <a:rPr lang="en-US" sz="1600" dirty="0"/>
              <a:t>Photon Emission </a:t>
            </a:r>
            <a:r>
              <a:rPr lang="en-US" sz="1600" dirty="0" smtClean="0"/>
              <a:t>Computerized Tomography</a:t>
            </a:r>
            <a:r>
              <a:rPr lang="cs-CZ" sz="1600" dirty="0" smtClean="0"/>
              <a:t>“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latin typeface="Symbol" panose="05050102010706020507" pitchFamily="18" charset="2"/>
              </a:rPr>
              <a:t>g</a:t>
            </a:r>
            <a:r>
              <a:rPr lang="cs-CZ" sz="1600" dirty="0" smtClean="0"/>
              <a:t> Zářiče – </a:t>
            </a:r>
            <a:r>
              <a:rPr lang="cs-CZ" sz="1600" baseline="30000" dirty="0" smtClean="0"/>
              <a:t>99m</a:t>
            </a:r>
            <a:r>
              <a:rPr lang="cs-CZ" sz="1600" dirty="0" smtClean="0"/>
              <a:t>Tc, </a:t>
            </a:r>
            <a:r>
              <a:rPr lang="cs-CZ" sz="1600" baseline="30000" dirty="0" smtClean="0"/>
              <a:t>111</a:t>
            </a:r>
            <a:r>
              <a:rPr lang="cs-CZ" sz="1600" dirty="0" smtClean="0"/>
              <a:t>In, </a:t>
            </a:r>
            <a:r>
              <a:rPr lang="cs-CZ" sz="1600" baseline="30000" dirty="0" smtClean="0"/>
              <a:t>123</a:t>
            </a:r>
            <a:r>
              <a:rPr lang="cs-CZ" sz="1600" dirty="0" smtClean="0"/>
              <a:t>I, </a:t>
            </a:r>
          </a:p>
          <a:p>
            <a:pPr marL="285750" indent="-285750">
              <a:buFontTx/>
              <a:buChar char="-"/>
            </a:pPr>
            <a:r>
              <a:rPr lang="cs-CZ" sz="1600" dirty="0" smtClean="0"/>
              <a:t>Detekce primárního </a:t>
            </a:r>
            <a:r>
              <a:rPr lang="el-GR" sz="1600" dirty="0" smtClean="0"/>
              <a:t>γ</a:t>
            </a:r>
            <a:r>
              <a:rPr lang="cs-CZ" sz="1600" dirty="0" smtClean="0"/>
              <a:t> záření</a:t>
            </a:r>
          </a:p>
          <a:p>
            <a:pPr marL="285750" indent="-285750">
              <a:buFontTx/>
              <a:buChar char="-"/>
            </a:pPr>
            <a:endParaRPr lang="cs-CZ" sz="1600" dirty="0"/>
          </a:p>
          <a:p>
            <a:r>
              <a:rPr lang="cs-CZ" sz="1600" dirty="0" smtClean="0"/>
              <a:t>Výhody:</a:t>
            </a:r>
          </a:p>
          <a:p>
            <a:pPr marL="285750" indent="-285750">
              <a:buFontTx/>
              <a:buChar char="-"/>
            </a:pPr>
            <a:r>
              <a:rPr lang="cs-CZ" sz="1600" dirty="0" smtClean="0"/>
              <a:t>Nižší cena</a:t>
            </a:r>
          </a:p>
          <a:p>
            <a:pPr marL="285750" indent="-285750">
              <a:buFontTx/>
              <a:buChar char="-"/>
            </a:pPr>
            <a:r>
              <a:rPr lang="cs-CZ" sz="1600" dirty="0" smtClean="0"/>
              <a:t>Možnost použití izotopů s delším poločasem</a:t>
            </a:r>
          </a:p>
          <a:p>
            <a:pPr marL="285750" indent="-285750">
              <a:buFontTx/>
              <a:buChar char="-"/>
            </a:pP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					</a:t>
            </a: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81600" y="3881497"/>
            <a:ext cx="32319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PET</a:t>
            </a:r>
            <a:r>
              <a:rPr lang="cs-CZ" sz="16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cs-CZ" sz="1600" dirty="0" smtClean="0"/>
              <a:t>Positron </a:t>
            </a:r>
            <a:r>
              <a:rPr lang="cs-CZ" sz="1600" dirty="0" err="1" smtClean="0"/>
              <a:t>emission</a:t>
            </a:r>
            <a:r>
              <a:rPr lang="cs-CZ" sz="1600" dirty="0" smtClean="0"/>
              <a:t> </a:t>
            </a:r>
            <a:r>
              <a:rPr lang="cs-CZ" sz="1600" dirty="0" err="1" smtClean="0"/>
              <a:t>tomography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r>
              <a:rPr lang="cs-CZ" sz="1600" dirty="0" smtClean="0"/>
              <a:t>β+ Zářiče – </a:t>
            </a:r>
            <a:r>
              <a:rPr lang="cs-CZ" sz="1600" baseline="30000" dirty="0" smtClean="0"/>
              <a:t>18</a:t>
            </a:r>
            <a:r>
              <a:rPr lang="cs-CZ" sz="1600" dirty="0" smtClean="0"/>
              <a:t>F, </a:t>
            </a:r>
            <a:r>
              <a:rPr lang="cs-CZ" sz="1600" baseline="30000" dirty="0" smtClean="0"/>
              <a:t>11</a:t>
            </a:r>
            <a:r>
              <a:rPr lang="cs-CZ" sz="1600" dirty="0" smtClean="0"/>
              <a:t>C, </a:t>
            </a:r>
            <a:r>
              <a:rPr lang="cs-CZ" sz="1600" baseline="30000" dirty="0" smtClean="0"/>
              <a:t>64</a:t>
            </a:r>
            <a:r>
              <a:rPr lang="cs-CZ" sz="1600" dirty="0" smtClean="0"/>
              <a:t>Cu</a:t>
            </a:r>
          </a:p>
          <a:p>
            <a:pPr marL="285750" indent="-285750">
              <a:buFontTx/>
              <a:buChar char="-"/>
            </a:pPr>
            <a:r>
              <a:rPr lang="cs-CZ" sz="1600" dirty="0" smtClean="0"/>
              <a:t>Detekce anihilačního </a:t>
            </a:r>
            <a:r>
              <a:rPr lang="el-GR" sz="1600" dirty="0" smtClean="0"/>
              <a:t>γ</a:t>
            </a:r>
            <a:r>
              <a:rPr lang="cs-CZ" sz="1600" dirty="0" smtClean="0"/>
              <a:t> záření</a:t>
            </a:r>
          </a:p>
          <a:p>
            <a:pPr marL="285750" indent="-285750">
              <a:buFontTx/>
              <a:buChar char="-"/>
            </a:pP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Výhody:</a:t>
            </a:r>
          </a:p>
          <a:p>
            <a:pPr marL="285750" indent="-285750">
              <a:buFontTx/>
              <a:buChar char="-"/>
            </a:pPr>
            <a:r>
              <a:rPr lang="cs-CZ" sz="1600" dirty="0" smtClean="0"/>
              <a:t>Vyšší rozlišení</a:t>
            </a:r>
          </a:p>
          <a:p>
            <a:pPr marL="285750" indent="-285750">
              <a:buFontTx/>
              <a:buChar char="-"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3576484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1" t="-1090" r="86012" b="1090"/>
          <a:stretch/>
        </p:blipFill>
        <p:spPr bwMode="auto">
          <a:xfrm>
            <a:off x="304801" y="914400"/>
            <a:ext cx="1168997" cy="258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+mj-ea"/>
              </a:rPr>
              <a:t>Radioterapie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+mj-ea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6" y="3657600"/>
            <a:ext cx="1626294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38400" y="1371600"/>
            <a:ext cx="5559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Franklin Gothic Book" panose="020B0503020102020204" pitchFamily="34" charset="0"/>
              </a:rPr>
              <a:t>Externí radioterapie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Nejčastější </a:t>
            </a:r>
            <a:r>
              <a:rPr lang="cs-CZ" dirty="0">
                <a:latin typeface="Franklin Gothic Book" panose="020B0503020102020204" pitchFamily="34" charset="0"/>
              </a:rPr>
              <a:t>forma radioterapie </a:t>
            </a:r>
            <a:endParaRPr lang="cs-CZ" dirty="0" smtClean="0">
              <a:latin typeface="Franklin Gothic Book" panose="020B05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Ozařování vysokoenergetickým </a:t>
            </a:r>
            <a:r>
              <a:rPr lang="el-GR" dirty="0" smtClean="0">
                <a:latin typeface="Franklin Gothic Book" panose="020B0503020102020204" pitchFamily="34" charset="0"/>
              </a:rPr>
              <a:t>γ</a:t>
            </a:r>
            <a:r>
              <a:rPr lang="cs-CZ" dirty="0" smtClean="0">
                <a:latin typeface="Franklin Gothic Book" panose="020B0503020102020204" pitchFamily="34" charset="0"/>
              </a:rPr>
              <a:t>-zářením, např. </a:t>
            </a:r>
            <a:r>
              <a:rPr lang="cs-CZ" baseline="30000" dirty="0" smtClean="0">
                <a:latin typeface="Franklin Gothic Book" panose="020B0503020102020204" pitchFamily="34" charset="0"/>
              </a:rPr>
              <a:t>60</a:t>
            </a:r>
            <a:r>
              <a:rPr lang="cs-CZ" dirty="0" smtClean="0">
                <a:latin typeface="Franklin Gothic Book" panose="020B0503020102020204" pitchFamily="34" charset="0"/>
              </a:rPr>
              <a:t>Co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Nutnost předchozí lokalizace nádoru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14600" y="3886200"/>
            <a:ext cx="60612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Franklin Gothic Book" panose="020B0503020102020204" pitchFamily="34" charset="0"/>
              </a:rPr>
              <a:t>Interní radioterapie</a:t>
            </a:r>
          </a:p>
          <a:p>
            <a:pPr marL="285750" indent="-285750">
              <a:buFontTx/>
              <a:buChar char="-"/>
            </a:pPr>
            <a:r>
              <a:rPr lang="cs-CZ" b="1" dirty="0" smtClean="0">
                <a:latin typeface="Franklin Gothic Book" panose="020B0503020102020204" pitchFamily="34" charset="0"/>
              </a:rPr>
              <a:t>Radiofarmaka</a:t>
            </a:r>
            <a:r>
              <a:rPr lang="cs-CZ" dirty="0" smtClean="0">
                <a:latin typeface="Franklin Gothic Book" panose="020B0503020102020204" pitchFamily="34" charset="0"/>
              </a:rPr>
              <a:t> – léčiva s navázaným radionuklidem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Zářiče s krátkým dosahem (</a:t>
            </a:r>
            <a:r>
              <a:rPr lang="el-GR" dirty="0" smtClean="0">
                <a:latin typeface="Franklin Gothic Book" panose="020B0503020102020204" pitchFamily="34" charset="0"/>
              </a:rPr>
              <a:t>α</a:t>
            </a:r>
            <a:r>
              <a:rPr lang="cs-CZ" dirty="0" smtClean="0">
                <a:latin typeface="Franklin Gothic Book" panose="020B0503020102020204" pitchFamily="34" charset="0"/>
              </a:rPr>
              <a:t>, </a:t>
            </a:r>
            <a:r>
              <a:rPr lang="el-GR" dirty="0" smtClean="0">
                <a:latin typeface="Franklin Gothic Book" panose="020B0503020102020204" pitchFamily="34" charset="0"/>
              </a:rPr>
              <a:t>β</a:t>
            </a:r>
            <a:r>
              <a:rPr lang="cs-CZ" baseline="30000" dirty="0" smtClean="0">
                <a:latin typeface="Franklin Gothic Book" panose="020B0503020102020204" pitchFamily="34" charset="0"/>
              </a:rPr>
              <a:t>-</a:t>
            </a:r>
            <a:r>
              <a:rPr lang="cs-CZ" dirty="0" smtClean="0">
                <a:latin typeface="Franklin Gothic Book" panose="020B05030201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Analogie s chemoterapií cytostatiky – 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 </a:t>
            </a:r>
            <a:r>
              <a:rPr lang="cs-CZ" dirty="0" smtClean="0">
                <a:latin typeface="Franklin Gothic Book" panose="020B0503020102020204" pitchFamily="34" charset="0"/>
              </a:rPr>
              <a:t>    účinek záleží na chemické struktuře, ale i na radionuklidu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Franklin Gothic Book" panose="020B0503020102020204" pitchFamily="34" charset="0"/>
              </a:rPr>
              <a:t>M</a:t>
            </a:r>
            <a:r>
              <a:rPr lang="cs-CZ" dirty="0" smtClean="0">
                <a:latin typeface="Franklin Gothic Book" panose="020B0503020102020204" pitchFamily="34" charset="0"/>
              </a:rPr>
              <a:t>ožnost léčby nelokalizovaných metastází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Nutnost sledovat osud radiofarmaka v organismu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Možnost </a:t>
            </a:r>
            <a:r>
              <a:rPr lang="cs-CZ" dirty="0" err="1" smtClean="0">
                <a:latin typeface="Franklin Gothic Book" panose="020B0503020102020204" pitchFamily="34" charset="0"/>
              </a:rPr>
              <a:t>simultáního</a:t>
            </a:r>
            <a:r>
              <a:rPr lang="cs-CZ" dirty="0" smtClean="0">
                <a:latin typeface="Franklin Gothic Book" panose="020B0503020102020204" pitchFamily="34" charset="0"/>
              </a:rPr>
              <a:t> zobrazování (</a:t>
            </a:r>
            <a:r>
              <a:rPr lang="cs-CZ" b="1" dirty="0" err="1" smtClean="0">
                <a:latin typeface="Franklin Gothic Book" panose="020B0503020102020204" pitchFamily="34" charset="0"/>
              </a:rPr>
              <a:t>theranostika</a:t>
            </a:r>
            <a:r>
              <a:rPr lang="cs-CZ" dirty="0" smtClean="0">
                <a:latin typeface="Franklin Gothic Book" panose="020B05030201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cs-CZ" dirty="0" smtClean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3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28600" y="152400"/>
            <a:ext cx="7924800" cy="8382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Polymery a nukleární medicína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85800" y="1063823"/>
            <a:ext cx="482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smtClean="0">
                <a:latin typeface="Franklin Gothic Book" panose="020B0503020102020204" pitchFamily="34" charset="0"/>
              </a:rPr>
              <a:t>Co můžou radioizotopy přinést polymerní vědě? </a:t>
            </a:r>
            <a:endParaRPr lang="en-US" b="1" u="sng" dirty="0">
              <a:latin typeface="Franklin Gothic Book" panose="020B05030201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1000" y="1597223"/>
            <a:ext cx="4950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O</a:t>
            </a:r>
            <a:r>
              <a:rPr lang="cs-CZ" dirty="0" smtClean="0">
                <a:latin typeface="Franklin Gothic Book" panose="020B0503020102020204" pitchFamily="34" charset="0"/>
              </a:rPr>
              <a:t>značení polymeru </a:t>
            </a:r>
            <a:r>
              <a:rPr lang="cs-CZ" dirty="0" smtClean="0">
                <a:solidFill>
                  <a:srgbClr val="00B050"/>
                </a:solidFill>
                <a:latin typeface="Franklin Gothic Book" panose="020B0503020102020204" pitchFamily="34" charset="0"/>
              </a:rPr>
              <a:t>diagnostickým</a:t>
            </a:r>
            <a:r>
              <a:rPr lang="cs-CZ" dirty="0" smtClean="0">
                <a:latin typeface="Franklin Gothic Book" panose="020B0503020102020204" pitchFamily="34" charset="0"/>
              </a:rPr>
              <a:t> radionuklidem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Franklin Gothic Book" panose="020B0503020102020204" pitchFamily="34" charset="0"/>
              </a:rPr>
              <a:t>sledování </a:t>
            </a:r>
            <a:r>
              <a:rPr lang="cs-CZ" dirty="0" err="1" smtClean="0">
                <a:latin typeface="Franklin Gothic Book" panose="020B0503020102020204" pitchFamily="34" charset="0"/>
              </a:rPr>
              <a:t>biodistribuce</a:t>
            </a:r>
            <a:r>
              <a:rPr lang="cs-CZ" dirty="0" smtClean="0">
                <a:latin typeface="Franklin Gothic Book" panose="020B0503020102020204" pitchFamily="34" charset="0"/>
              </a:rPr>
              <a:t> polymerů v organismu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28600" y="2495172"/>
            <a:ext cx="366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Franklin Gothic Book" panose="020B0503020102020204" pitchFamily="34" charset="0"/>
              </a:rPr>
              <a:t>A) </a:t>
            </a:r>
            <a:r>
              <a:rPr lang="cs-CZ" dirty="0">
                <a:latin typeface="Franklin Gothic Book" panose="020B0503020102020204" pitchFamily="34" charset="0"/>
              </a:rPr>
              <a:t>Z</a:t>
            </a:r>
            <a:r>
              <a:rPr lang="cs-CZ" dirty="0" smtClean="0">
                <a:latin typeface="Franklin Gothic Book" panose="020B0503020102020204" pitchFamily="34" charset="0"/>
              </a:rPr>
              <a:t>obrazovací metody (PET, SPECT)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8600" y="2952372"/>
            <a:ext cx="373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Franklin Gothic Book" panose="020B0503020102020204" pitchFamily="34" charset="0"/>
              </a:rPr>
              <a:t>B) Scintilační stanovení </a:t>
            </a:r>
            <a:r>
              <a:rPr lang="cs-CZ" dirty="0" err="1" smtClean="0">
                <a:latin typeface="Franklin Gothic Book" panose="020B0503020102020204" pitchFamily="34" charset="0"/>
              </a:rPr>
              <a:t>biodistribuce</a:t>
            </a:r>
            <a:endParaRPr lang="cs-CZ" dirty="0" smtClean="0">
              <a:latin typeface="Franklin Gothic Book" panose="020B0503020102020204" pitchFamily="34" charset="0"/>
            </a:endParaRPr>
          </a:p>
          <a:p>
            <a:r>
              <a:rPr lang="cs-CZ" dirty="0" smtClean="0">
                <a:latin typeface="Franklin Gothic Book" panose="020B0503020102020204" pitchFamily="34" charset="0"/>
              </a:rPr>
              <a:t>      Měření radioaktivity v orgánech</a:t>
            </a: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18972"/>
            <a:ext cx="3352800" cy="139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http://www.pnwx.com/Equipment/Test/WipeCounters/LabTech/LTI10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2667000" cy="18935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2895600" y="6172200"/>
            <a:ext cx="213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Wiper™ </a:t>
            </a:r>
            <a:r>
              <a:rPr lang="cs-CZ" sz="1400" dirty="0" smtClean="0">
                <a:latin typeface="Franklin Gothic Book" panose="020B0503020102020204" pitchFamily="34" charset="0"/>
              </a:rPr>
              <a:t>Gama </a:t>
            </a:r>
            <a:r>
              <a:rPr lang="cs-CZ" sz="1400" dirty="0" err="1" smtClean="0">
                <a:latin typeface="Franklin Gothic Book" panose="020B0503020102020204" pitchFamily="34" charset="0"/>
              </a:rPr>
              <a:t>Counter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1828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03938" y="6172200"/>
            <a:ext cx="1301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latin typeface="Franklin Gothic Book" panose="020B0503020102020204" pitchFamily="34" charset="0"/>
              </a:rPr>
              <a:t>Empos</a:t>
            </a:r>
            <a:r>
              <a:rPr lang="cs-CZ" sz="1400" dirty="0" smtClean="0">
                <a:latin typeface="Franklin Gothic Book" panose="020B0503020102020204" pitchFamily="34" charset="0"/>
              </a:rPr>
              <a:t> </a:t>
            </a:r>
            <a:r>
              <a:rPr lang="cs-CZ" sz="1400" dirty="0" err="1" smtClean="0">
                <a:latin typeface="Franklin Gothic Book" panose="020B0503020102020204" pitchFamily="34" charset="0"/>
              </a:rPr>
              <a:t>BqMetr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3200400" cy="178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6324600" y="6169223"/>
            <a:ext cx="213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>
                <a:latin typeface="Franklin Gothic Book" panose="020B0503020102020204" pitchFamily="34" charset="0"/>
              </a:rPr>
              <a:t>Typhoon</a:t>
            </a:r>
            <a:r>
              <a:rPr lang="cs-CZ" sz="1400" dirty="0" smtClean="0">
                <a:latin typeface="Franklin Gothic Book" panose="020B0503020102020204" pitchFamily="34" charset="0"/>
              </a:rPr>
              <a:t> 7000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9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76200" y="762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Wilsonova choroba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395536" y="14478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Genetická recesivní porucha metabolismu mědi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endParaRPr lang="cs-CZ" sz="18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cs-CZ" sz="1800" u="sng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Mutace genu </a:t>
            </a:r>
            <a:r>
              <a:rPr lang="cs-CZ" sz="1800" u="sng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ATPázy</a:t>
            </a:r>
            <a:r>
              <a:rPr lang="en-US" sz="1800" u="sng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p</a:t>
            </a:r>
            <a:r>
              <a:rPr lang="cs-CZ" sz="1800" u="sng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řenášející</a:t>
            </a:r>
            <a:r>
              <a:rPr lang="cs-CZ" sz="1800" u="sng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Cu</a:t>
            </a:r>
            <a:r>
              <a:rPr lang="cs-CZ" sz="1800" u="sng" baseline="30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2+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endParaRPr lang="cs-CZ" sz="18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V důsledku mutace dochází ke </a:t>
            </a:r>
            <a:r>
              <a:rPr lang="cs-CZ" sz="1800" u="sng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kumulaci mědi</a:t>
            </a: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v </a:t>
            </a:r>
            <a:r>
              <a:rPr lang="cs-CZ" sz="1800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organi</a:t>
            </a:r>
            <a:r>
              <a:rPr lang="en-US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s</a:t>
            </a: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mu, hlavně v játrech a mozku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endParaRPr lang="cs-CZ" sz="18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Výsledkem je </a:t>
            </a:r>
            <a:r>
              <a:rPr lang="cs-CZ" sz="1800" u="sng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oxidativní poškození</a:t>
            </a: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buněk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endParaRPr lang="cs-CZ" sz="18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Celosvětová prevalence v populaci 1:30 000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endParaRPr lang="cs-CZ" sz="18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Pokud se neléčí, nemoc je letální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</a:pPr>
            <a:r>
              <a:rPr lang="cs-CZ" sz="18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endParaRPr lang="cs-CZ" sz="18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61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e_dohromad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117" y="1142984"/>
            <a:ext cx="5481965" cy="5512086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Řešení - makroporézní částice na bázi GMA-EDMA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57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772400" cy="4572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800" dirty="0">
                <a:latin typeface="Franklin Gothic Book" panose="020B0503020102020204" pitchFamily="34" charset="0"/>
                <a:cs typeface="Arial" pitchFamily="34" charset="0"/>
              </a:rPr>
              <a:t>Aplikace suspenze polymeru značeného pomocí </a:t>
            </a:r>
            <a:r>
              <a:rPr lang="cs-CZ" sz="1800" baseline="30000" dirty="0">
                <a:latin typeface="Franklin Gothic Book" panose="020B0503020102020204" pitchFamily="34" charset="0"/>
                <a:cs typeface="Arial" pitchFamily="34" charset="0"/>
              </a:rPr>
              <a:t>64</a:t>
            </a:r>
            <a:r>
              <a:rPr lang="cs-CZ" sz="1800" dirty="0">
                <a:latin typeface="Franklin Gothic Book" panose="020B0503020102020204" pitchFamily="34" charset="0"/>
                <a:cs typeface="Arial" pitchFamily="34" charset="0"/>
              </a:rPr>
              <a:t>CuCl</a:t>
            </a:r>
            <a:r>
              <a:rPr lang="cs-CZ" sz="1800" baseline="-25000" dirty="0">
                <a:latin typeface="Franklin Gothic Book" panose="020B0503020102020204" pitchFamily="34" charset="0"/>
                <a:cs typeface="Arial" pitchFamily="34" charset="0"/>
              </a:rPr>
              <a:t>2</a:t>
            </a:r>
            <a:r>
              <a:rPr lang="cs-CZ" sz="1800" dirty="0">
                <a:latin typeface="Franklin Gothic Book" panose="020B0503020102020204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Franklin Gothic Book" panose="020B0503020102020204" pitchFamily="34" charset="0"/>
                <a:cs typeface="Arial" pitchFamily="34" charset="0"/>
              </a:rPr>
              <a:t>do myši</a:t>
            </a:r>
            <a:endParaRPr lang="cs-CZ" sz="1800" dirty="0">
              <a:latin typeface="Franklin Gothic Book" panose="020B050302010202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800" dirty="0">
                <a:latin typeface="Franklin Gothic Book" panose="020B0503020102020204" pitchFamily="34" charset="0"/>
                <a:cs typeface="Arial" pitchFamily="34" charset="0"/>
              </a:rPr>
              <a:t>Následné vyšetřování prostřednictvím PET/CT kamery v časových intervalech 15 min, </a:t>
            </a:r>
            <a:r>
              <a:rPr lang="cs-CZ" sz="1800" dirty="0" smtClean="0">
                <a:latin typeface="Franklin Gothic Book" panose="020B0503020102020204" pitchFamily="34" charset="0"/>
                <a:cs typeface="Arial" pitchFamily="34" charset="0"/>
              </a:rPr>
              <a:t>2,5 </a:t>
            </a:r>
            <a:r>
              <a:rPr lang="cs-CZ" sz="1800" dirty="0">
                <a:latin typeface="Franklin Gothic Book" panose="020B0503020102020204" pitchFamily="34" charset="0"/>
                <a:cs typeface="Arial" pitchFamily="34" charset="0"/>
              </a:rPr>
              <a:t>hod, 5 hod, 8 hod a 24 </a:t>
            </a:r>
            <a:r>
              <a:rPr lang="cs-CZ" sz="1800" dirty="0" smtClean="0">
                <a:latin typeface="Franklin Gothic Book" panose="020B0503020102020204" pitchFamily="34" charset="0"/>
                <a:cs typeface="Arial" pitchFamily="34" charset="0"/>
              </a:rPr>
              <a:t>hod</a:t>
            </a:r>
            <a:endParaRPr lang="cs-CZ" sz="1800" dirty="0"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76200" y="2286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Průkaz nevstřebatelnosti systému pomocí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zobrazení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PET/CT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19400"/>
            <a:ext cx="4977829" cy="37333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60064"/>
            <a:ext cx="3886200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44624"/>
            <a:ext cx="5715000" cy="576063"/>
          </a:xfrm>
        </p:spPr>
        <p:txBody>
          <a:bodyPr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Experiment se </a:t>
            </a:r>
            <a:r>
              <a:rPr lang="cs-CZ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64</a:t>
            </a:r>
            <a:r>
              <a:rPr 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– 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64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CuCl</a:t>
            </a:r>
            <a:r>
              <a:rPr lang="en-US" sz="28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</a:t>
            </a:r>
            <a:endParaRPr lang="cs-CZ" sz="2800" b="1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26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7"/>
            <a:ext cx="8208912" cy="615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3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makro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ohatý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Bohatý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ohatý">
    <a:fillStyleLst>
      <a:solidFill>
        <a:schemeClr val="phClr"/>
      </a:solidFill>
      <a:gradFill rotWithShape="1">
        <a:gsLst>
          <a:gs pos="0">
            <a:schemeClr val="phClr">
              <a:tint val="15000"/>
              <a:satMod val="250000"/>
            </a:schemeClr>
          </a:gs>
          <a:gs pos="49000">
            <a:schemeClr val="phClr">
              <a:tint val="50000"/>
              <a:satMod val="200000"/>
            </a:schemeClr>
          </a:gs>
          <a:gs pos="49100">
            <a:schemeClr val="phClr">
              <a:tint val="64000"/>
              <a:satMod val="160000"/>
            </a:schemeClr>
          </a:gs>
          <a:gs pos="92000">
            <a:schemeClr val="phClr">
              <a:tint val="50000"/>
              <a:satMod val="200000"/>
            </a:schemeClr>
          </a:gs>
          <a:gs pos="100000">
            <a:schemeClr val="phClr">
              <a:tint val="43000"/>
              <a:satMod val="190000"/>
            </a:schemeClr>
          </a:gs>
        </a:gsLst>
        <a:lin ang="5400000" scaled="1"/>
      </a:gradFill>
      <a:gradFill rotWithShape="1">
        <a:gsLst>
          <a:gs pos="0">
            <a:schemeClr val="phClr">
              <a:tint val="74000"/>
            </a:schemeClr>
          </a:gs>
          <a:gs pos="49000">
            <a:schemeClr val="phClr">
              <a:tint val="96000"/>
              <a:shade val="84000"/>
              <a:satMod val="110000"/>
            </a:schemeClr>
          </a:gs>
          <a:gs pos="49100">
            <a:schemeClr val="phClr">
              <a:shade val="55000"/>
              <a:satMod val="150000"/>
            </a:schemeClr>
          </a:gs>
          <a:gs pos="92000">
            <a:schemeClr val="phClr">
              <a:tint val="98000"/>
              <a:shade val="90000"/>
              <a:satMod val="128000"/>
            </a:schemeClr>
          </a:gs>
          <a:gs pos="100000">
            <a:schemeClr val="phClr">
              <a:tint val="90000"/>
              <a:shade val="97000"/>
              <a:satMod val="128000"/>
            </a:schemeClr>
          </a:gs>
        </a:gsLst>
        <a:lin ang="5400000" scaled="1"/>
      </a:gradFill>
    </a:fillStyleLst>
    <a:lnStyleLst>
      <a:ln w="11430" cap="flat" cmpd="sng" algn="ctr">
        <a:solidFill>
          <a:schemeClr val="phClr"/>
        </a:solidFill>
        <a:prstDash val="solid"/>
      </a:ln>
      <a:ln w="40000" cap="flat" cmpd="sng" algn="ctr">
        <a:solidFill>
          <a:schemeClr val="phClr"/>
        </a:solidFill>
        <a:prstDash val="solid"/>
      </a:ln>
      <a:ln w="31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chemeClr val="phClr">
              <a:shade val="30000"/>
              <a:satMod val="150000"/>
              <a:alpha val="38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80000"/>
            </a:schemeClr>
            <a:schemeClr val="phClr">
              <a:tint val="500"/>
              <a:satMod val="150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makro</Template>
  <TotalTime>1312</TotalTime>
  <Words>762</Words>
  <Application>Microsoft Office PowerPoint</Application>
  <PresentationFormat>Předvádění na obrazovce (4:3)</PresentationFormat>
  <Paragraphs>181</Paragraphs>
  <Slides>29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makro</vt:lpstr>
      <vt:lpstr>Worksheet</vt:lpstr>
      <vt:lpstr>MDLDrawObject Class</vt:lpstr>
      <vt:lpstr>Graph</vt:lpstr>
      <vt:lpstr>ISIS/Draw Sketch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Experiment se 64Cu – 64CuCl2</vt:lpstr>
      <vt:lpstr>Prezentace aplikace PowerPoint</vt:lpstr>
      <vt:lpstr>Prezentace aplikace PowerPoint</vt:lpstr>
      <vt:lpstr>Prezentace aplikace PowerPoint</vt:lpstr>
      <vt:lpstr>Radionuklidy jako účinné složky “drug delivery” systémů – srovnání s chemickými léčivy</vt:lpstr>
      <vt:lpstr>Brachyterapie</vt:lpstr>
      <vt:lpstr>Prezentace aplikace PowerPoint</vt:lpstr>
      <vt:lpstr>Prezentace aplikace PowerPoint</vt:lpstr>
      <vt:lpstr>Prezentace aplikace PowerPoint</vt:lpstr>
      <vt:lpstr>Závěry II</vt:lpstr>
      <vt:lpstr>Augerovy zářiče pro radioterapii pevných nádorů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Vám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LENOVO</dc:creator>
  <cp:lastModifiedBy>Martin Hruby</cp:lastModifiedBy>
  <cp:revision>144</cp:revision>
  <dcterms:created xsi:type="dcterms:W3CDTF">2013-02-17T05:18:46Z</dcterms:created>
  <dcterms:modified xsi:type="dcterms:W3CDTF">2016-02-15T06:57:12Z</dcterms:modified>
</cp:coreProperties>
</file>