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8" r:id="rId5"/>
    <p:sldId id="289" r:id="rId6"/>
    <p:sldId id="292" r:id="rId7"/>
    <p:sldId id="260" r:id="rId8"/>
    <p:sldId id="261" r:id="rId9"/>
    <p:sldId id="262" r:id="rId10"/>
    <p:sldId id="29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93" r:id="rId35"/>
    <p:sldId id="291" r:id="rId36"/>
    <p:sldId id="286" r:id="rId37"/>
    <p:sldId id="287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01" autoAdjust="0"/>
  </p:normalViewPr>
  <p:slideViewPr>
    <p:cSldViewPr>
      <p:cViewPr varScale="1">
        <p:scale>
          <a:sx n="106" d="100"/>
          <a:sy n="106" d="100"/>
        </p:scale>
        <p:origin x="165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lvi\Documents\Publikace\2012\2012-10-23%20%20Experimenty%20na%20sob&#283;\Experimenty%20na%20sob&#283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lvi\Documents\Publikace\2012\2012-10-23%20%20Experimenty%20na%20sob&#283;\Experimenty%20na%20sob&#28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Obory!$A$1:$A$6</c:f>
              <c:strCache>
                <c:ptCount val="6"/>
                <c:pt idx="0">
                  <c:v>Infekce</c:v>
                </c:pt>
                <c:pt idx="1">
                  <c:v>Anestezie</c:v>
                </c:pt>
                <c:pt idx="2">
                  <c:v>Fyziologie</c:v>
                </c:pt>
                <c:pt idx="3">
                  <c:v>Farmakologie</c:v>
                </c:pt>
                <c:pt idx="4">
                  <c:v>Radiologie</c:v>
                </c:pt>
                <c:pt idx="5">
                  <c:v>Onkologie</c:v>
                </c:pt>
              </c:strCache>
            </c:strRef>
          </c:cat>
          <c:val>
            <c:numRef>
              <c:f>Obory!$B$1:$B$6</c:f>
              <c:numCache>
                <c:formatCode>General</c:formatCode>
                <c:ptCount val="6"/>
                <c:pt idx="0">
                  <c:v>140</c:v>
                </c:pt>
                <c:pt idx="1">
                  <c:v>102</c:v>
                </c:pt>
                <c:pt idx="2">
                  <c:v>102</c:v>
                </c:pt>
                <c:pt idx="3">
                  <c:v>79</c:v>
                </c:pt>
                <c:pt idx="4">
                  <c:v>30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083128"/>
        <c:axId val="152082736"/>
        <c:axId val="0"/>
      </c:bar3DChart>
      <c:catAx>
        <c:axId val="152083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152082736"/>
        <c:crosses val="autoZero"/>
        <c:auto val="1"/>
        <c:lblAlgn val="ctr"/>
        <c:lblOffset val="100"/>
        <c:noMultiLvlLbl val="0"/>
      </c:catAx>
      <c:valAx>
        <c:axId val="15208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5208312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Trendy!$A$2</c:f>
              <c:strCache>
                <c:ptCount val="1"/>
                <c:pt idx="0">
                  <c:v>Infekce</c:v>
                </c:pt>
              </c:strCache>
            </c:strRef>
          </c:tx>
          <c:marker>
            <c:symbol val="none"/>
          </c:marker>
          <c:cat>
            <c:strRef>
              <c:f>Trendy!$B$1:$E$1</c:f>
              <c:strCache>
                <c:ptCount val="4"/>
                <c:pt idx="0">
                  <c:v>1800–1849</c:v>
                </c:pt>
                <c:pt idx="1">
                  <c:v>1850–1899</c:v>
                </c:pt>
                <c:pt idx="2">
                  <c:v>1900–1949</c:v>
                </c:pt>
                <c:pt idx="3">
                  <c:v>1950–1999</c:v>
                </c:pt>
              </c:strCache>
            </c:strRef>
          </c:cat>
          <c:val>
            <c:numRef>
              <c:f>Trendy!$B$2:$E$2</c:f>
              <c:numCache>
                <c:formatCode>General</c:formatCode>
                <c:ptCount val="4"/>
                <c:pt idx="0">
                  <c:v>14</c:v>
                </c:pt>
                <c:pt idx="1">
                  <c:v>38</c:v>
                </c:pt>
                <c:pt idx="2">
                  <c:v>68</c:v>
                </c:pt>
                <c:pt idx="3">
                  <c:v>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Trendy!$A$3</c:f>
              <c:strCache>
                <c:ptCount val="1"/>
                <c:pt idx="0">
                  <c:v>Anesteziologie</c:v>
                </c:pt>
              </c:strCache>
            </c:strRef>
          </c:tx>
          <c:marker>
            <c:symbol val="none"/>
          </c:marker>
          <c:cat>
            <c:strRef>
              <c:f>Trendy!$B$1:$E$1</c:f>
              <c:strCache>
                <c:ptCount val="4"/>
                <c:pt idx="0">
                  <c:v>1800–1849</c:v>
                </c:pt>
                <c:pt idx="1">
                  <c:v>1850–1899</c:v>
                </c:pt>
                <c:pt idx="2">
                  <c:v>1900–1949</c:v>
                </c:pt>
                <c:pt idx="3">
                  <c:v>1950–1999</c:v>
                </c:pt>
              </c:strCache>
            </c:strRef>
          </c:cat>
          <c:val>
            <c:numRef>
              <c:f>Trendy!$B$3:$E$3</c:f>
              <c:numCache>
                <c:formatCode>General</c:formatCode>
                <c:ptCount val="4"/>
                <c:pt idx="0">
                  <c:v>34</c:v>
                </c:pt>
                <c:pt idx="1">
                  <c:v>40</c:v>
                </c:pt>
                <c:pt idx="2">
                  <c:v>20</c:v>
                </c:pt>
                <c:pt idx="3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Trendy!$A$4</c:f>
              <c:strCache>
                <c:ptCount val="1"/>
                <c:pt idx="0">
                  <c:v>Fyziologie</c:v>
                </c:pt>
              </c:strCache>
            </c:strRef>
          </c:tx>
          <c:marker>
            <c:symbol val="none"/>
          </c:marker>
          <c:cat>
            <c:strRef>
              <c:f>Trendy!$B$1:$E$1</c:f>
              <c:strCache>
                <c:ptCount val="4"/>
                <c:pt idx="0">
                  <c:v>1800–1849</c:v>
                </c:pt>
                <c:pt idx="1">
                  <c:v>1850–1899</c:v>
                </c:pt>
                <c:pt idx="2">
                  <c:v>1900–1949</c:v>
                </c:pt>
                <c:pt idx="3">
                  <c:v>1950–1999</c:v>
                </c:pt>
              </c:strCache>
            </c:strRef>
          </c:cat>
          <c:val>
            <c:numRef>
              <c:f>Trendy!$B$4:$E$4</c:f>
              <c:numCache>
                <c:formatCode>General</c:formatCode>
                <c:ptCount val="4"/>
                <c:pt idx="0">
                  <c:v>10</c:v>
                </c:pt>
                <c:pt idx="1">
                  <c:v>19</c:v>
                </c:pt>
                <c:pt idx="2">
                  <c:v>51</c:v>
                </c:pt>
                <c:pt idx="3">
                  <c:v>21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Trendy!$A$5</c:f>
              <c:strCache>
                <c:ptCount val="1"/>
                <c:pt idx="0">
                  <c:v>Farmakologie</c:v>
                </c:pt>
              </c:strCache>
            </c:strRef>
          </c:tx>
          <c:marker>
            <c:symbol val="none"/>
          </c:marker>
          <c:cat>
            <c:strRef>
              <c:f>Trendy!$B$1:$E$1</c:f>
              <c:strCache>
                <c:ptCount val="4"/>
                <c:pt idx="0">
                  <c:v>1800–1849</c:v>
                </c:pt>
                <c:pt idx="1">
                  <c:v>1850–1899</c:v>
                </c:pt>
                <c:pt idx="2">
                  <c:v>1900–1949</c:v>
                </c:pt>
                <c:pt idx="3">
                  <c:v>1950–1999</c:v>
                </c:pt>
              </c:strCache>
            </c:strRef>
          </c:cat>
          <c:val>
            <c:numRef>
              <c:f>Trendy!$B$5:$E$5</c:f>
              <c:numCache>
                <c:formatCode>General</c:formatCode>
                <c:ptCount val="4"/>
                <c:pt idx="0">
                  <c:v>9</c:v>
                </c:pt>
                <c:pt idx="1">
                  <c:v>26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Trendy!$A$6</c:f>
              <c:strCache>
                <c:ptCount val="1"/>
                <c:pt idx="0">
                  <c:v>Radiologie</c:v>
                </c:pt>
              </c:strCache>
            </c:strRef>
          </c:tx>
          <c:marker>
            <c:symbol val="none"/>
          </c:marker>
          <c:cat>
            <c:strRef>
              <c:f>Trendy!$B$1:$E$1</c:f>
              <c:strCache>
                <c:ptCount val="4"/>
                <c:pt idx="0">
                  <c:v>1800–1849</c:v>
                </c:pt>
                <c:pt idx="1">
                  <c:v>1850–1899</c:v>
                </c:pt>
                <c:pt idx="2">
                  <c:v>1900–1949</c:v>
                </c:pt>
                <c:pt idx="3">
                  <c:v>1950–1999</c:v>
                </c:pt>
              </c:strCache>
            </c:strRef>
          </c:cat>
          <c:val>
            <c:numRef>
              <c:f>Trendy!$B$6:$E$6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22</c:v>
                </c:pt>
                <c:pt idx="3">
                  <c:v>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Trendy!$A$7</c:f>
              <c:strCache>
                <c:ptCount val="1"/>
                <c:pt idx="0">
                  <c:v>Onkologie</c:v>
                </c:pt>
              </c:strCache>
            </c:strRef>
          </c:tx>
          <c:marker>
            <c:symbol val="none"/>
          </c:marker>
          <c:cat>
            <c:strRef>
              <c:f>Trendy!$B$1:$E$1</c:f>
              <c:strCache>
                <c:ptCount val="4"/>
                <c:pt idx="0">
                  <c:v>1800–1849</c:v>
                </c:pt>
                <c:pt idx="1">
                  <c:v>1850–1899</c:v>
                </c:pt>
                <c:pt idx="2">
                  <c:v>1900–1949</c:v>
                </c:pt>
                <c:pt idx="3">
                  <c:v>1950–1999</c:v>
                </c:pt>
              </c:strCache>
            </c:strRef>
          </c:cat>
          <c:val>
            <c:numRef>
              <c:f>Trendy!$B$7:$E$7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6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2084304"/>
        <c:axId val="152084696"/>
      </c:lineChart>
      <c:catAx>
        <c:axId val="15208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152084696"/>
        <c:crosses val="autoZero"/>
        <c:auto val="1"/>
        <c:lblAlgn val="ctr"/>
        <c:lblOffset val="100"/>
        <c:noMultiLvlLbl val="0"/>
      </c:catAx>
      <c:valAx>
        <c:axId val="152084696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cs-CZ"/>
          </a:p>
        </c:txPr>
        <c:crossAx val="1520843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100" b="1"/>
          </a:pPr>
          <a:endParaRPr lang="cs-CZ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C0000"/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17.3.2016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C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C0000"/>
        </a:buClr>
        <a:buSzPct val="90000"/>
        <a:buFont typeface="Wingdings" pitchFamily="2" charset="2"/>
        <a:buChar char="ü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00200" y="1605359"/>
            <a:ext cx="7772400" cy="1470025"/>
          </a:xfrm>
        </p:spPr>
        <p:txBody>
          <a:bodyPr/>
          <a:lstStyle/>
          <a:p>
            <a:r>
              <a:rPr lang="cs-CZ" dirty="0" smtClean="0"/>
              <a:t>Experimenty lékařů na sobě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748608"/>
            <a:ext cx="4781128" cy="982960"/>
          </a:xfrm>
        </p:spPr>
        <p:txBody>
          <a:bodyPr/>
          <a:lstStyle/>
          <a:p>
            <a:r>
              <a:rPr lang="cs-CZ" dirty="0" smtClean="0"/>
              <a:t>J. </a:t>
            </a:r>
            <a:r>
              <a:rPr lang="cs-CZ" dirty="0" err="1" smtClean="0"/>
              <a:t>Pirk</a:t>
            </a:r>
            <a:r>
              <a:rPr lang="cs-CZ" dirty="0" smtClean="0"/>
              <a:t>, IKEM</a:t>
            </a:r>
            <a:endParaRPr lang="cs-CZ" dirty="0"/>
          </a:p>
        </p:txBody>
      </p:sp>
      <p:pic>
        <p:nvPicPr>
          <p:cNvPr id="3074" name="Picture 2" descr="http://procproto.cz/wp-content/uploads/zlaty-re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80" y="3147392"/>
            <a:ext cx="2873896" cy="287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SJmy9kC8OJiX7VaG-aGYAr6zKnCbQYCXmTTcDWddKx9o0kuQSu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71" y="2204019"/>
            <a:ext cx="7905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Bratři </a:t>
            </a:r>
            <a:r>
              <a:rPr lang="cs-CZ" i="1" dirty="0" err="1" smtClean="0"/>
              <a:t>Montgolfierové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2636912"/>
            <a:ext cx="4834880" cy="3391944"/>
          </a:xfrm>
        </p:spPr>
        <p:txBody>
          <a:bodyPr>
            <a:normAutofit/>
          </a:bodyPr>
          <a:lstStyle/>
          <a:p>
            <a:r>
              <a:rPr lang="cs-CZ" i="1" dirty="0" smtClean="0"/>
              <a:t>Joseph </a:t>
            </a:r>
            <a:r>
              <a:rPr lang="cs-CZ" i="1" dirty="0"/>
              <a:t>Michel a Jacques </a:t>
            </a:r>
            <a:r>
              <a:rPr lang="cs-CZ" i="1" dirty="0" err="1" smtClean="0"/>
              <a:t>Étienne</a:t>
            </a:r>
            <a:endParaRPr lang="cs-CZ" i="1" dirty="0"/>
          </a:p>
          <a:p>
            <a:r>
              <a:rPr lang="cs-CZ" i="1" dirty="0"/>
              <a:t>5. června </a:t>
            </a:r>
            <a:r>
              <a:rPr lang="cs-CZ" i="1" dirty="0" smtClean="0"/>
              <a:t>1783 - první horkovzdušný balón, bez posádky</a:t>
            </a:r>
            <a:endParaRPr lang="cs-CZ" i="1" dirty="0"/>
          </a:p>
        </p:txBody>
      </p:sp>
      <p:pic>
        <p:nvPicPr>
          <p:cNvPr id="2050" name="Picture 2" descr="http://nd05.jxs.cz/466/887/379504c80f_78467753_o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90941"/>
            <a:ext cx="2650248" cy="327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5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harles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72816"/>
            <a:ext cx="3225141" cy="41490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Jacques Alexandre César Charles</a:t>
            </a:r>
            <a:br>
              <a:rPr lang="cs-CZ" dirty="0" smtClean="0"/>
            </a:br>
            <a:r>
              <a:rPr lang="cs-CZ" sz="4000" dirty="0" smtClean="0"/>
              <a:t>(</a:t>
            </a:r>
            <a:r>
              <a:rPr lang="cs-CZ" sz="4000" dirty="0"/>
              <a:t>1746-1823)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700808"/>
            <a:ext cx="4896544" cy="2146548"/>
          </a:xfrm>
        </p:spPr>
        <p:txBody>
          <a:bodyPr>
            <a:normAutofit/>
          </a:bodyPr>
          <a:lstStyle/>
          <a:p>
            <a:r>
              <a:rPr lang="cs-CZ" sz="2900" dirty="0" smtClean="0"/>
              <a:t>Francie</a:t>
            </a:r>
          </a:p>
          <a:p>
            <a:r>
              <a:rPr lang="cs-CZ" sz="2900" dirty="0" smtClean="0"/>
              <a:t>1783 </a:t>
            </a:r>
            <a:r>
              <a:rPr lang="cs-CZ" sz="2900" dirty="0"/>
              <a:t>(37 </a:t>
            </a:r>
            <a:r>
              <a:rPr lang="cs-CZ" sz="2900" dirty="0" smtClean="0"/>
              <a:t>let)</a:t>
            </a:r>
          </a:p>
          <a:p>
            <a:r>
              <a:rPr lang="cs-CZ" sz="2900" dirty="0" smtClean="0"/>
              <a:t>nadmořská </a:t>
            </a:r>
            <a:r>
              <a:rPr lang="cs-CZ" sz="2900" dirty="0"/>
              <a:t>výška (</a:t>
            </a:r>
            <a:r>
              <a:rPr lang="cs-CZ" sz="2900" dirty="0" smtClean="0"/>
              <a:t>balón plněný vodíkem, </a:t>
            </a:r>
            <a:r>
              <a:rPr lang="cs-CZ" sz="2900" dirty="0"/>
              <a:t>do 2800 </a:t>
            </a:r>
            <a:r>
              <a:rPr lang="cs-CZ" sz="2900" dirty="0" smtClean="0"/>
              <a:t>m)</a:t>
            </a:r>
            <a:endParaRPr lang="cs-CZ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47356"/>
            <a:ext cx="2812713" cy="301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7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umbolt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852305" cy="47251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Baron Alexander von </a:t>
            </a:r>
            <a:r>
              <a:rPr lang="cs-CZ" dirty="0" smtClean="0"/>
              <a:t>Humboldt</a:t>
            </a:r>
            <a:br>
              <a:rPr lang="cs-CZ" dirty="0" smtClean="0"/>
            </a:br>
            <a:r>
              <a:rPr lang="cs-CZ" sz="4000" dirty="0" smtClean="0"/>
              <a:t>(1769-1859)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2204864"/>
            <a:ext cx="4032448" cy="3052936"/>
          </a:xfrm>
        </p:spPr>
        <p:txBody>
          <a:bodyPr/>
          <a:lstStyle/>
          <a:p>
            <a:r>
              <a:rPr lang="cs-CZ" dirty="0" smtClean="0"/>
              <a:t>Německo</a:t>
            </a:r>
          </a:p>
          <a:p>
            <a:r>
              <a:rPr lang="cs-CZ" dirty="0" smtClean="0"/>
              <a:t>1799 </a:t>
            </a:r>
            <a:r>
              <a:rPr lang="cs-CZ" dirty="0"/>
              <a:t>(30 let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výšková </a:t>
            </a:r>
            <a:r>
              <a:rPr lang="cs-CZ" dirty="0"/>
              <a:t>nemoc </a:t>
            </a:r>
            <a:r>
              <a:rPr lang="cs-CZ" dirty="0" smtClean="0"/>
              <a:t>(Chimborazo </a:t>
            </a:r>
            <a:r>
              <a:rPr lang="cs-CZ" dirty="0"/>
              <a:t>5876 </a:t>
            </a:r>
            <a:r>
              <a:rPr lang="cs-CZ" dirty="0" smtClean="0"/>
              <a:t>m Peru)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34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es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200160" cy="39330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Victor Franz </a:t>
            </a:r>
            <a:r>
              <a:rPr lang="cs-CZ" dirty="0" smtClean="0"/>
              <a:t>Hess</a:t>
            </a:r>
            <a:br>
              <a:rPr lang="cs-CZ" dirty="0" smtClean="0"/>
            </a:br>
            <a:r>
              <a:rPr lang="cs-CZ" sz="4000" dirty="0" smtClean="0"/>
              <a:t>(1883-1964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2276872"/>
            <a:ext cx="4608512" cy="298092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Rakousko</a:t>
            </a:r>
          </a:p>
          <a:p>
            <a:r>
              <a:rPr lang="cs-CZ" sz="2800" dirty="0" smtClean="0"/>
              <a:t>1911 </a:t>
            </a:r>
            <a:r>
              <a:rPr lang="cs-CZ" sz="2800" dirty="0"/>
              <a:t>(28 let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kosmické </a:t>
            </a:r>
            <a:r>
              <a:rPr lang="cs-CZ" sz="2800" dirty="0"/>
              <a:t>záření </a:t>
            </a:r>
            <a:r>
              <a:rPr lang="cs-CZ" sz="2800" dirty="0" smtClean="0"/>
              <a:t>(10x balónem do </a:t>
            </a:r>
            <a:r>
              <a:rPr lang="cs-CZ" sz="2800" dirty="0"/>
              <a:t>6000 m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Nobelova </a:t>
            </a:r>
            <a:r>
              <a:rPr lang="cs-CZ" sz="2800" dirty="0"/>
              <a:t>cena 1936 (53 let</a:t>
            </a:r>
            <a:r>
              <a:rPr lang="cs-CZ" sz="2800" dirty="0" smtClean="0"/>
              <a:t>) za fyziku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7216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anting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588508" cy="45091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Sir Frederick Grant </a:t>
            </a:r>
            <a:r>
              <a:rPr lang="cs-CZ" dirty="0" err="1" smtClean="0"/>
              <a:t>Banting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(1891-1941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7504" y="1772816"/>
            <a:ext cx="4824536" cy="45259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Kanada</a:t>
            </a:r>
          </a:p>
          <a:p>
            <a:r>
              <a:rPr lang="cs-CZ" sz="2800" dirty="0" smtClean="0"/>
              <a:t>1921 </a:t>
            </a:r>
            <a:r>
              <a:rPr lang="cs-CZ" sz="2800" dirty="0"/>
              <a:t>(30 let) </a:t>
            </a:r>
            <a:endParaRPr lang="cs-CZ" sz="2800" dirty="0" smtClean="0"/>
          </a:p>
          <a:p>
            <a:r>
              <a:rPr lang="cs-CZ" sz="2800" dirty="0" smtClean="0"/>
              <a:t>nadmořská </a:t>
            </a:r>
            <a:r>
              <a:rPr lang="cs-CZ" sz="2800" dirty="0"/>
              <a:t>výška (přes hodinu v podtlakové komoře </a:t>
            </a:r>
            <a:r>
              <a:rPr lang="cs-CZ" sz="2800" dirty="0" smtClean="0"/>
              <a:t>– simulovaná výška </a:t>
            </a:r>
            <a:r>
              <a:rPr lang="cs-CZ" sz="2800" dirty="0"/>
              <a:t>12 km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též </a:t>
            </a:r>
            <a:r>
              <a:rPr lang="cs-CZ" sz="2800" dirty="0"/>
              <a:t>inzulin a yperit </a:t>
            </a:r>
            <a:endParaRPr lang="cs-CZ" sz="2800" dirty="0" smtClean="0"/>
          </a:p>
          <a:p>
            <a:r>
              <a:rPr lang="cs-CZ" sz="2800" dirty="0" smtClean="0"/>
              <a:t>Nobelova </a:t>
            </a:r>
            <a:r>
              <a:rPr lang="cs-CZ" sz="2800" dirty="0"/>
              <a:t>cena za objev inzulínu 1923 (32 let)</a:t>
            </a:r>
          </a:p>
        </p:txBody>
      </p:sp>
    </p:spTree>
    <p:extLst>
      <p:ext uri="{BB962C8B-B14F-4D97-AF65-F5344CB8AC3E}">
        <p14:creationId xmlns:p14="http://schemas.microsoft.com/office/powerpoint/2010/main" val="41067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César </a:t>
            </a:r>
            <a:r>
              <a:rPr lang="cs-CZ" dirty="0" smtClean="0"/>
              <a:t>Merino</a:t>
            </a:r>
            <a:br>
              <a:rPr lang="cs-CZ" dirty="0" smtClean="0"/>
            </a:br>
            <a:r>
              <a:rPr lang="cs-CZ" sz="4000" dirty="0" smtClean="0"/>
              <a:t>(1913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4096" y="1772816"/>
            <a:ext cx="7956376" cy="1440160"/>
          </a:xfrm>
        </p:spPr>
        <p:txBody>
          <a:bodyPr>
            <a:normAutofit/>
          </a:bodyPr>
          <a:lstStyle/>
          <a:p>
            <a:r>
              <a:rPr lang="cs-CZ" dirty="0" smtClean="0"/>
              <a:t>Peru</a:t>
            </a:r>
          </a:p>
          <a:p>
            <a:r>
              <a:rPr lang="cs-CZ" dirty="0" smtClean="0"/>
              <a:t>výšková </a:t>
            </a:r>
            <a:r>
              <a:rPr lang="cs-CZ" dirty="0"/>
              <a:t>nemoc </a:t>
            </a:r>
            <a:r>
              <a:rPr lang="cs-CZ" dirty="0" smtClean="0"/>
              <a:t>(</a:t>
            </a:r>
            <a:r>
              <a:rPr lang="cs-CZ" dirty="0" err="1" smtClean="0"/>
              <a:t>Oroyi</a:t>
            </a:r>
            <a:r>
              <a:rPr lang="cs-CZ" dirty="0" smtClean="0"/>
              <a:t> </a:t>
            </a:r>
            <a:r>
              <a:rPr lang="cs-CZ" dirty="0"/>
              <a:t>3740 m, běhací pás)</a:t>
            </a:r>
          </a:p>
        </p:txBody>
      </p:sp>
      <p:pic>
        <p:nvPicPr>
          <p:cNvPr id="4098" name="Picture 2" descr="http://www.giulianokoren.com/wp-content/files_mf/cache/th_c13013944a2826d115de9f3f76e8e7ad_oroya_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583832" cy="305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15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Daniel </a:t>
            </a:r>
            <a:r>
              <a:rPr lang="cs-CZ" dirty="0" err="1" smtClean="0"/>
              <a:t>Carrion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(1857-1885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6" y="2780928"/>
            <a:ext cx="5328592" cy="2304256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Peru</a:t>
            </a:r>
          </a:p>
          <a:p>
            <a:r>
              <a:rPr lang="cs-CZ" dirty="0" smtClean="0"/>
              <a:t>1885 (28 let)  + </a:t>
            </a:r>
          </a:p>
          <a:p>
            <a:r>
              <a:rPr lang="cs-CZ" dirty="0" err="1" smtClean="0"/>
              <a:t>Oroyská</a:t>
            </a:r>
            <a:r>
              <a:rPr lang="cs-CZ" dirty="0" smtClean="0"/>
              <a:t> horečka a Peruánská </a:t>
            </a:r>
            <a:r>
              <a:rPr lang="cs-CZ" dirty="0" err="1" smtClean="0"/>
              <a:t>veruka</a:t>
            </a:r>
            <a:endParaRPr lang="cs-CZ" dirty="0" smtClean="0"/>
          </a:p>
          <a:p>
            <a:r>
              <a:rPr lang="cs-CZ" dirty="0" smtClean="0"/>
              <a:t>1991 „Národní hrdina“</a:t>
            </a:r>
            <a:endParaRPr lang="cs-CZ" dirty="0"/>
          </a:p>
        </p:txBody>
      </p:sp>
      <p:pic>
        <p:nvPicPr>
          <p:cNvPr id="3074" name="Picture 2" descr="http://lifeinthefastlane.com/wp-content/uploads/2011/11/daniel-carr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9" y="1844824"/>
            <a:ext cx="2520280" cy="38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9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ti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16832"/>
            <a:ext cx="3735434" cy="46531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Guy</a:t>
            </a:r>
            <a:r>
              <a:rPr lang="cs-CZ" dirty="0"/>
              <a:t> </a:t>
            </a:r>
            <a:r>
              <a:rPr lang="cs-CZ" dirty="0" smtClean="0"/>
              <a:t>Patin</a:t>
            </a:r>
            <a:br>
              <a:rPr lang="cs-CZ" dirty="0" smtClean="0"/>
            </a:br>
            <a:r>
              <a:rPr lang="cs-CZ" sz="4000" dirty="0" smtClean="0"/>
              <a:t>(1601-1672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924944"/>
            <a:ext cx="4186808" cy="3268960"/>
          </a:xfrm>
        </p:spPr>
        <p:txBody>
          <a:bodyPr/>
          <a:lstStyle/>
          <a:p>
            <a:r>
              <a:rPr lang="cs-CZ" dirty="0" smtClean="0"/>
              <a:t>Francie</a:t>
            </a:r>
          </a:p>
          <a:p>
            <a:r>
              <a:rPr lang="cs-CZ" dirty="0" smtClean="0"/>
              <a:t>vliv </a:t>
            </a:r>
            <a:r>
              <a:rPr lang="cs-CZ" dirty="0"/>
              <a:t>pouštění žilou na nachlazení</a:t>
            </a:r>
          </a:p>
        </p:txBody>
      </p:sp>
    </p:spTree>
    <p:extLst>
      <p:ext uri="{BB962C8B-B14F-4D97-AF65-F5344CB8AC3E}">
        <p14:creationId xmlns:p14="http://schemas.microsoft.com/office/powerpoint/2010/main" val="17738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urman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43" y="1844824"/>
            <a:ext cx="4051157" cy="501317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Matheus</a:t>
            </a:r>
            <a:r>
              <a:rPr lang="cs-CZ" dirty="0"/>
              <a:t> Gottfried </a:t>
            </a:r>
            <a:r>
              <a:rPr lang="cs-CZ" dirty="0" err="1" smtClean="0"/>
              <a:t>Purmann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(1649-1711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2996952"/>
            <a:ext cx="4635643" cy="2260848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Německo</a:t>
            </a:r>
          </a:p>
          <a:p>
            <a:r>
              <a:rPr lang="cs-CZ" sz="2800" dirty="0" smtClean="0"/>
              <a:t>1670 </a:t>
            </a:r>
            <a:r>
              <a:rPr lang="cs-CZ" sz="2800" dirty="0"/>
              <a:t>(21 let) vstříkl si </a:t>
            </a:r>
            <a:r>
              <a:rPr lang="cs-CZ" sz="2800" dirty="0" err="1" smtClean="0"/>
              <a:t>i.v</a:t>
            </a:r>
            <a:r>
              <a:rPr lang="cs-CZ" sz="2800" dirty="0"/>
              <a:t>. neznámou </a:t>
            </a:r>
            <a:r>
              <a:rPr lang="cs-CZ" sz="2800" dirty="0" smtClean="0"/>
              <a:t>látku</a:t>
            </a:r>
          </a:p>
          <a:p>
            <a:r>
              <a:rPr lang="cs-CZ" sz="2800" dirty="0" smtClean="0"/>
              <a:t>první doložená </a:t>
            </a:r>
            <a:r>
              <a:rPr lang="cs-CZ" sz="2800" dirty="0" err="1" smtClean="0"/>
              <a:t>i.v</a:t>
            </a:r>
            <a:r>
              <a:rPr lang="cs-CZ" sz="2800" dirty="0" smtClean="0"/>
              <a:t>. injekce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042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di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3031611" cy="40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Francesco </a:t>
            </a:r>
            <a:r>
              <a:rPr lang="cs-CZ" dirty="0" err="1" smtClean="0"/>
              <a:t>Redi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(1626-1697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2276872"/>
            <a:ext cx="4330824" cy="21168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Itálie</a:t>
            </a:r>
          </a:p>
          <a:p>
            <a:r>
              <a:rPr lang="cs-CZ" dirty="0" smtClean="0"/>
              <a:t>1686 </a:t>
            </a:r>
            <a:r>
              <a:rPr lang="cs-CZ" dirty="0"/>
              <a:t>(60 let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polykal hadí žluč a sliny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78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Experimentování na sobě podle oborů</a:t>
            </a:r>
            <a:br>
              <a:rPr lang="cs-CZ" sz="3200" dirty="0"/>
            </a:br>
            <a:r>
              <a:rPr lang="cs-CZ" sz="3200" dirty="0"/>
              <a:t>(465 případů, roky 1800-1999)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92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389073" y="6351131"/>
            <a:ext cx="53928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Weisse</a:t>
            </a:r>
            <a:r>
              <a:rPr lang="en-US" sz="1000" dirty="0" smtClean="0"/>
              <a:t> </a:t>
            </a:r>
            <a:r>
              <a:rPr lang="en-US" sz="1000" dirty="0"/>
              <a:t>AB. Self-experimentation and its role in medical research. Tex Heart </a:t>
            </a:r>
            <a:r>
              <a:rPr lang="en-US" sz="1000" dirty="0" err="1"/>
              <a:t>Inst</a:t>
            </a:r>
            <a:r>
              <a:rPr lang="en-US" sz="1000" dirty="0"/>
              <a:t> J. 2012;39(1):51-4.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9786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loyer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2970713" cy="37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Sir John </a:t>
            </a:r>
            <a:r>
              <a:rPr lang="cs-CZ" dirty="0" err="1" smtClean="0"/>
              <a:t>Floyer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(1649-1734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683568" y="2564904"/>
            <a:ext cx="4546848" cy="3473227"/>
          </a:xfrm>
        </p:spPr>
        <p:txBody>
          <a:bodyPr/>
          <a:lstStyle/>
          <a:p>
            <a:r>
              <a:rPr lang="cs-CZ" dirty="0" smtClean="0"/>
              <a:t>Británie</a:t>
            </a:r>
          </a:p>
          <a:p>
            <a:r>
              <a:rPr lang="cs-CZ" dirty="0" smtClean="0"/>
              <a:t>tep - měření frekvence a kvality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wton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04864"/>
            <a:ext cx="3350965" cy="30367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Sir Isaac </a:t>
            </a:r>
            <a:r>
              <a:rPr lang="cs-CZ" dirty="0" smtClean="0"/>
              <a:t>Newton</a:t>
            </a:r>
            <a:br>
              <a:rPr lang="cs-CZ" dirty="0" smtClean="0"/>
            </a:br>
            <a:r>
              <a:rPr lang="cs-CZ" sz="4000" dirty="0" smtClean="0"/>
              <a:t>(1642-1727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033648" y="2780928"/>
            <a:ext cx="5076056" cy="3096344"/>
          </a:xfrm>
        </p:spPr>
        <p:txBody>
          <a:bodyPr/>
          <a:lstStyle/>
          <a:p>
            <a:r>
              <a:rPr lang="cs-CZ" dirty="0" smtClean="0"/>
              <a:t>Anglie</a:t>
            </a:r>
            <a:endParaRPr lang="cs-CZ" dirty="0" smtClean="0"/>
          </a:p>
          <a:p>
            <a:r>
              <a:rPr lang="cs-CZ" dirty="0" smtClean="0"/>
              <a:t>vliv </a:t>
            </a:r>
            <a:r>
              <a:rPr lang="cs-CZ" dirty="0"/>
              <a:t>kovů (polykal arzen, měď, zlato, olovo,…)</a:t>
            </a:r>
          </a:p>
        </p:txBody>
      </p:sp>
    </p:spTree>
    <p:extLst>
      <p:ext uri="{BB962C8B-B14F-4D97-AF65-F5344CB8AC3E}">
        <p14:creationId xmlns:p14="http://schemas.microsoft.com/office/powerpoint/2010/main" val="36337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voisi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075358" cy="4797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Antoine </a:t>
            </a:r>
            <a:r>
              <a:rPr lang="cs-CZ" dirty="0" err="1"/>
              <a:t>Laurent</a:t>
            </a:r>
            <a:r>
              <a:rPr lang="cs-CZ" dirty="0"/>
              <a:t> </a:t>
            </a:r>
            <a:r>
              <a:rPr lang="cs-CZ" dirty="0" err="1" smtClean="0"/>
              <a:t>Lavoisier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(1743-1794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70623" y="2636912"/>
            <a:ext cx="4186808" cy="2836912"/>
          </a:xfrm>
        </p:spPr>
        <p:txBody>
          <a:bodyPr/>
          <a:lstStyle/>
          <a:p>
            <a:r>
              <a:rPr lang="cs-CZ" dirty="0" smtClean="0"/>
              <a:t>Francie</a:t>
            </a:r>
          </a:p>
          <a:p>
            <a:r>
              <a:rPr lang="cs-CZ" dirty="0" smtClean="0"/>
              <a:t>dýchání </a:t>
            </a:r>
            <a:r>
              <a:rPr lang="cs-CZ" dirty="0"/>
              <a:t>a hoření </a:t>
            </a:r>
            <a:r>
              <a:rPr lang="cs-CZ" dirty="0" smtClean="0"/>
              <a:t>mají podobnou povahu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3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Isaac </a:t>
            </a:r>
            <a:r>
              <a:rPr lang="cs-CZ" dirty="0" err="1" smtClean="0"/>
              <a:t>Cathrall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(1764-1819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6896" y="3040360"/>
            <a:ext cx="8229600" cy="2620888"/>
          </a:xfrm>
        </p:spPr>
        <p:txBody>
          <a:bodyPr/>
          <a:lstStyle/>
          <a:p>
            <a:r>
              <a:rPr lang="cs-CZ" dirty="0" smtClean="0"/>
              <a:t>Kuba</a:t>
            </a:r>
          </a:p>
          <a:p>
            <a:r>
              <a:rPr lang="cs-CZ" dirty="0" smtClean="0"/>
              <a:t>1800 </a:t>
            </a:r>
            <a:r>
              <a:rPr lang="cs-CZ" dirty="0"/>
              <a:t>(36 </a:t>
            </a:r>
            <a:r>
              <a:rPr lang="cs-CZ" dirty="0" smtClean="0"/>
              <a:t>let)</a:t>
            </a:r>
          </a:p>
          <a:p>
            <a:r>
              <a:rPr lang="cs-CZ" dirty="0" smtClean="0"/>
              <a:t>žlutá </a:t>
            </a:r>
            <a:r>
              <a:rPr lang="cs-CZ" dirty="0"/>
              <a:t>zimnice </a:t>
            </a:r>
            <a:r>
              <a:rPr lang="cs-CZ" dirty="0" smtClean="0"/>
              <a:t>(bral zvratky </a:t>
            </a:r>
            <a:r>
              <a:rPr lang="cs-CZ" dirty="0"/>
              <a:t>nakažených do </a:t>
            </a:r>
            <a:r>
              <a:rPr lang="cs-CZ" dirty="0" smtClean="0"/>
              <a:t>úst, nenakazil se a usoudil, že nejde o infekci)</a:t>
            </a:r>
            <a:endParaRPr lang="cs-CZ" dirty="0"/>
          </a:p>
        </p:txBody>
      </p:sp>
      <p:pic>
        <p:nvPicPr>
          <p:cNvPr id="6146" name="Picture 2" descr="http://www.osel.cz/_popisky/118_/s_11801940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204864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irogo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3433627" cy="4437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Nikolaj </a:t>
            </a:r>
            <a:r>
              <a:rPr lang="cs-CZ" dirty="0" err="1"/>
              <a:t>Ivanovič</a:t>
            </a:r>
            <a:r>
              <a:rPr lang="cs-CZ" dirty="0"/>
              <a:t> </a:t>
            </a:r>
            <a:r>
              <a:rPr lang="cs-CZ" dirty="0" err="1" smtClean="0"/>
              <a:t>Pirogov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(1810-1881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9552" y="2924944"/>
            <a:ext cx="3600400" cy="2537123"/>
          </a:xfrm>
        </p:spPr>
        <p:txBody>
          <a:bodyPr/>
          <a:lstStyle/>
          <a:p>
            <a:r>
              <a:rPr lang="cs-CZ" dirty="0" smtClean="0"/>
              <a:t>Rusko</a:t>
            </a:r>
          </a:p>
          <a:p>
            <a:r>
              <a:rPr lang="cs-CZ" dirty="0" smtClean="0"/>
              <a:t>1846 </a:t>
            </a:r>
            <a:r>
              <a:rPr lang="cs-CZ" dirty="0"/>
              <a:t>(36 </a:t>
            </a:r>
            <a:r>
              <a:rPr lang="cs-CZ" dirty="0" smtClean="0"/>
              <a:t>let)</a:t>
            </a:r>
          </a:p>
          <a:p>
            <a:r>
              <a:rPr lang="cs-CZ" dirty="0" smtClean="0"/>
              <a:t>éter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73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ečniko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511711" cy="4221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Ilja </a:t>
            </a:r>
            <a:r>
              <a:rPr lang="cs-CZ" dirty="0" err="1"/>
              <a:t>Iljič</a:t>
            </a:r>
            <a:r>
              <a:rPr lang="cs-CZ" dirty="0"/>
              <a:t> </a:t>
            </a:r>
            <a:r>
              <a:rPr lang="cs-CZ" dirty="0" err="1" smtClean="0"/>
              <a:t>Mečnikov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(1845-1916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2287413"/>
            <a:ext cx="4546848" cy="3373835"/>
          </a:xfrm>
        </p:spPr>
        <p:txBody>
          <a:bodyPr>
            <a:normAutofit/>
          </a:bodyPr>
          <a:lstStyle/>
          <a:p>
            <a:r>
              <a:rPr lang="cs-CZ" sz="2800" dirty="0" smtClean="0"/>
              <a:t>Rusko</a:t>
            </a:r>
          </a:p>
          <a:p>
            <a:r>
              <a:rPr lang="cs-CZ" sz="2800" dirty="0" smtClean="0"/>
              <a:t>1882 </a:t>
            </a:r>
            <a:r>
              <a:rPr lang="cs-CZ" sz="2800" dirty="0"/>
              <a:t>(37 </a:t>
            </a:r>
            <a:r>
              <a:rPr lang="cs-CZ" sz="2800" dirty="0" smtClean="0"/>
              <a:t>let)</a:t>
            </a:r>
          </a:p>
          <a:p>
            <a:r>
              <a:rPr lang="cs-CZ" sz="2800" dirty="0" smtClean="0"/>
              <a:t>návratná </a:t>
            </a:r>
            <a:r>
              <a:rPr lang="cs-CZ" sz="2800" dirty="0"/>
              <a:t>horečka (vstříkl si nakaženou krev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Nobelova </a:t>
            </a:r>
            <a:r>
              <a:rPr lang="cs-CZ" sz="2800" dirty="0"/>
              <a:t>cena za fagocytózu </a:t>
            </a:r>
            <a:r>
              <a:rPr lang="cs-CZ" sz="2800" dirty="0" smtClean="0"/>
              <a:t>1908 (63 let)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634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reu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93640"/>
            <a:ext cx="2952328" cy="42442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Sigmund </a:t>
            </a:r>
            <a:r>
              <a:rPr lang="da-DK" dirty="0" smtClean="0"/>
              <a:t>Freud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da-DK" sz="4000" dirty="0" smtClean="0"/>
              <a:t>(1856-1939</a:t>
            </a:r>
            <a:r>
              <a:rPr lang="da-DK" sz="4000" dirty="0"/>
              <a:t>)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961256" y="2780928"/>
            <a:ext cx="4402832" cy="1756792"/>
          </a:xfrm>
        </p:spPr>
        <p:txBody>
          <a:bodyPr/>
          <a:lstStyle/>
          <a:p>
            <a:r>
              <a:rPr lang="da-DK" dirty="0" smtClean="0"/>
              <a:t>Rakousko</a:t>
            </a:r>
            <a:endParaRPr lang="cs-CZ" dirty="0" smtClean="0"/>
          </a:p>
          <a:p>
            <a:r>
              <a:rPr lang="da-DK" dirty="0" smtClean="0"/>
              <a:t>1884 </a:t>
            </a:r>
            <a:r>
              <a:rPr lang="da-DK" dirty="0"/>
              <a:t>(28 </a:t>
            </a:r>
            <a:r>
              <a:rPr lang="da-DK" dirty="0" smtClean="0"/>
              <a:t>let)</a:t>
            </a:r>
            <a:endParaRPr lang="cs-CZ" dirty="0" smtClean="0"/>
          </a:p>
          <a:p>
            <a:r>
              <a:rPr lang="da-DK" dirty="0" smtClean="0"/>
              <a:t>kokain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49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insen Niels Ryberg by Wentoft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85" y="2060848"/>
            <a:ext cx="2225048" cy="3545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Niels </a:t>
            </a:r>
            <a:r>
              <a:rPr lang="cs-CZ" dirty="0" err="1"/>
              <a:t>Ryberg</a:t>
            </a:r>
            <a:r>
              <a:rPr lang="cs-CZ" dirty="0"/>
              <a:t> </a:t>
            </a:r>
            <a:r>
              <a:rPr lang="cs-CZ" dirty="0" err="1" smtClean="0"/>
              <a:t>Finsen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(1860-1904</a:t>
            </a:r>
            <a:r>
              <a:rPr lang="cs-CZ" sz="4000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19872" y="2204865"/>
            <a:ext cx="5266928" cy="3600400"/>
          </a:xfrm>
        </p:spPr>
        <p:txBody>
          <a:bodyPr/>
          <a:lstStyle/>
          <a:p>
            <a:r>
              <a:rPr lang="cs-CZ" dirty="0" smtClean="0"/>
              <a:t>Dánsko</a:t>
            </a:r>
          </a:p>
          <a:p>
            <a:r>
              <a:rPr lang="cs-CZ" dirty="0" smtClean="0"/>
              <a:t>1893 </a:t>
            </a:r>
            <a:r>
              <a:rPr lang="cs-CZ" dirty="0"/>
              <a:t>(</a:t>
            </a:r>
            <a:r>
              <a:rPr lang="cs-CZ" dirty="0" smtClean="0"/>
              <a:t>33 let)</a:t>
            </a:r>
          </a:p>
          <a:p>
            <a:r>
              <a:rPr lang="cs-CZ" dirty="0" smtClean="0"/>
              <a:t>vliv </a:t>
            </a:r>
            <a:r>
              <a:rPr lang="cs-CZ" dirty="0"/>
              <a:t>světla na kondici, funkci orgánů a léčení </a:t>
            </a:r>
            <a:r>
              <a:rPr lang="cs-CZ" dirty="0" smtClean="0"/>
              <a:t>nemocí (fototerapie)</a:t>
            </a:r>
          </a:p>
          <a:p>
            <a:r>
              <a:rPr lang="cs-CZ" dirty="0" smtClean="0"/>
              <a:t>Nobelova </a:t>
            </a:r>
            <a:r>
              <a:rPr lang="cs-CZ" dirty="0"/>
              <a:t>cena 1903 (43 let)</a:t>
            </a:r>
          </a:p>
        </p:txBody>
      </p:sp>
    </p:spTree>
    <p:extLst>
      <p:ext uri="{BB962C8B-B14F-4D97-AF65-F5344CB8AC3E}">
        <p14:creationId xmlns:p14="http://schemas.microsoft.com/office/powerpoint/2010/main" val="1555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Walter </a:t>
            </a:r>
            <a:r>
              <a:rPr lang="cs-CZ" dirty="0" err="1" smtClean="0"/>
              <a:t>Reed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/>
              <a:t>1851-1902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47453"/>
            <a:ext cx="4618856" cy="286977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USA</a:t>
            </a:r>
          </a:p>
          <a:p>
            <a:r>
              <a:rPr lang="cs-CZ" sz="2400" dirty="0" smtClean="0"/>
              <a:t>1900 (49 let)</a:t>
            </a:r>
          </a:p>
          <a:p>
            <a:r>
              <a:rPr lang="cs-CZ" sz="2400" dirty="0" smtClean="0"/>
              <a:t>vedl Komisi pro žlutou zimnici na Kubě, s ostatními členy se nechal </a:t>
            </a:r>
            <a:r>
              <a:rPr lang="cs-CZ" sz="2400" dirty="0"/>
              <a:t>poštípat </a:t>
            </a:r>
            <a:r>
              <a:rPr lang="cs-CZ" sz="2400" dirty="0" smtClean="0"/>
              <a:t>komáry (</a:t>
            </a:r>
            <a:r>
              <a:rPr lang="cs-CZ" sz="2400" dirty="0" err="1" smtClean="0"/>
              <a:t>Jesse</a:t>
            </a:r>
            <a:r>
              <a:rPr lang="cs-CZ" sz="2400" dirty="0" smtClean="0"/>
              <a:t> </a:t>
            </a:r>
            <a:r>
              <a:rPr lang="cs-CZ" sz="2400" dirty="0" err="1"/>
              <a:t>Lazear</a:t>
            </a:r>
            <a:r>
              <a:rPr lang="cs-CZ" sz="2400" dirty="0"/>
              <a:t> zemřel, James </a:t>
            </a:r>
            <a:r>
              <a:rPr lang="cs-CZ" sz="2400" dirty="0" err="1"/>
              <a:t>Carroll</a:t>
            </a:r>
            <a:r>
              <a:rPr lang="cs-CZ" sz="2400" dirty="0"/>
              <a:t> problémy do konce života)</a:t>
            </a:r>
          </a:p>
        </p:txBody>
      </p:sp>
      <p:pic>
        <p:nvPicPr>
          <p:cNvPr id="4098" name="Picture 2" descr="http://www.denstoredanske.dk/@api/deki/files/67129/=Walter_Reed_1851-19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045834" cy="373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andsteine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51" y="1844824"/>
            <a:ext cx="3121052" cy="36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Karl </a:t>
            </a:r>
            <a:r>
              <a:rPr lang="cs-CZ" dirty="0" err="1" smtClean="0"/>
              <a:t>Landsteiner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(1868-1943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851920" y="2852936"/>
            <a:ext cx="5184576" cy="3384376"/>
          </a:xfrm>
        </p:spPr>
        <p:txBody>
          <a:bodyPr/>
          <a:lstStyle/>
          <a:p>
            <a:r>
              <a:rPr lang="cs-CZ" dirty="0" smtClean="0"/>
              <a:t>Rakousko</a:t>
            </a:r>
          </a:p>
          <a:p>
            <a:r>
              <a:rPr lang="cs-CZ" dirty="0" smtClean="0"/>
              <a:t>krevní skupiny</a:t>
            </a:r>
          </a:p>
          <a:p>
            <a:r>
              <a:rPr lang="cs-CZ" dirty="0" smtClean="0"/>
              <a:t>Nobelova </a:t>
            </a:r>
            <a:r>
              <a:rPr lang="cs-CZ" dirty="0"/>
              <a:t>cena 1930 (62 let)</a:t>
            </a:r>
          </a:p>
        </p:txBody>
      </p:sp>
    </p:spTree>
    <p:extLst>
      <p:ext uri="{BB962C8B-B14F-4D97-AF65-F5344CB8AC3E}">
        <p14:creationId xmlns:p14="http://schemas.microsoft.com/office/powerpoint/2010/main" val="398951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 smtClean="0"/>
              <a:t>Experimentování na sobě – </a:t>
            </a:r>
            <a:r>
              <a:rPr lang="cs-CZ" sz="3600" dirty="0"/>
              <a:t>časový trend</a:t>
            </a:r>
            <a:br>
              <a:rPr lang="cs-CZ" sz="3600" dirty="0"/>
            </a:br>
            <a:r>
              <a:rPr lang="cs-CZ" sz="2400" dirty="0"/>
              <a:t>(465 případů, roky 1800-1999)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5938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89073" y="6351131"/>
            <a:ext cx="5328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Weisse</a:t>
            </a:r>
            <a:r>
              <a:rPr lang="en-US" sz="1000" dirty="0"/>
              <a:t> AB. Self-experimentation and its role in medical research. Tex Heart </a:t>
            </a:r>
            <a:r>
              <a:rPr lang="en-US" sz="1000" dirty="0" err="1"/>
              <a:t>Inst</a:t>
            </a:r>
            <a:r>
              <a:rPr lang="en-US" sz="1000" dirty="0"/>
              <a:t> J. 2012;39(1):51-4.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17440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Forsmann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239740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Werner Theodor Otto </a:t>
            </a:r>
            <a:r>
              <a:rPr lang="cs-CZ" dirty="0" err="1" smtClean="0"/>
              <a:t>Forssmann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</a:t>
            </a:r>
            <a:r>
              <a:rPr lang="cs-CZ" sz="4000" dirty="0"/>
              <a:t>1904-1979)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707904" y="2276872"/>
            <a:ext cx="5184576" cy="3096344"/>
          </a:xfrm>
        </p:spPr>
        <p:txBody>
          <a:bodyPr>
            <a:normAutofit/>
          </a:bodyPr>
          <a:lstStyle/>
          <a:p>
            <a:r>
              <a:rPr lang="cs-CZ" dirty="0" smtClean="0"/>
              <a:t>Německo</a:t>
            </a:r>
          </a:p>
          <a:p>
            <a:r>
              <a:rPr lang="cs-CZ" dirty="0" smtClean="0"/>
              <a:t>1929 </a:t>
            </a:r>
            <a:r>
              <a:rPr lang="cs-CZ" dirty="0"/>
              <a:t>(25 let) </a:t>
            </a:r>
            <a:endParaRPr lang="cs-CZ" dirty="0" smtClean="0"/>
          </a:p>
          <a:p>
            <a:r>
              <a:rPr lang="cs-CZ" dirty="0" smtClean="0"/>
              <a:t>katetrizace</a:t>
            </a:r>
            <a:r>
              <a:rPr lang="cs-CZ" dirty="0"/>
              <a:t>, kontrastní </a:t>
            </a:r>
            <a:r>
              <a:rPr lang="cs-CZ" dirty="0" smtClean="0"/>
              <a:t>látka</a:t>
            </a:r>
          </a:p>
          <a:p>
            <a:r>
              <a:rPr lang="cs-CZ" dirty="0" smtClean="0"/>
              <a:t>Nobelova </a:t>
            </a:r>
            <a:r>
              <a:rPr lang="cs-CZ" dirty="0"/>
              <a:t>cena 1956 (52 let)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52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Socrates</a:t>
            </a:r>
            <a:r>
              <a:rPr lang="cs-CZ" dirty="0"/>
              <a:t> </a:t>
            </a:r>
            <a:r>
              <a:rPr lang="cs-CZ" dirty="0" err="1" smtClean="0"/>
              <a:t>Lagoudaky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(1863-1944</a:t>
            </a:r>
            <a:r>
              <a:rPr lang="cs-CZ" sz="4000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3140968"/>
            <a:ext cx="6275040" cy="2116832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Egypt</a:t>
            </a:r>
          </a:p>
          <a:p>
            <a:r>
              <a:rPr lang="cs-CZ" dirty="0" smtClean="0"/>
              <a:t>1934 </a:t>
            </a:r>
            <a:r>
              <a:rPr lang="cs-CZ" dirty="0"/>
              <a:t>(71 </a:t>
            </a:r>
            <a:r>
              <a:rPr lang="cs-CZ" dirty="0" smtClean="0"/>
              <a:t>let)</a:t>
            </a:r>
          </a:p>
          <a:p>
            <a:r>
              <a:rPr lang="cs-CZ" dirty="0" smtClean="0"/>
              <a:t>naočkoval </a:t>
            </a:r>
            <a:r>
              <a:rPr lang="cs-CZ" dirty="0"/>
              <a:t>si </a:t>
            </a:r>
            <a:r>
              <a:rPr lang="cs-CZ" dirty="0" smtClean="0"/>
              <a:t>lepru – 2x </a:t>
            </a:r>
            <a:r>
              <a:rPr lang="cs-CZ" dirty="0" err="1" smtClean="0"/>
              <a:t>i.m</a:t>
            </a:r>
            <a:r>
              <a:rPr lang="cs-CZ" dirty="0" smtClean="0"/>
              <a:t>., 1x </a:t>
            </a:r>
            <a:r>
              <a:rPr lang="cs-CZ" dirty="0" err="1" smtClean="0"/>
              <a:t>i.v</a:t>
            </a:r>
            <a:r>
              <a:rPr lang="cs-CZ" dirty="0" smtClean="0"/>
              <a:t>., nakazil se a léčil</a:t>
            </a:r>
            <a:endParaRPr lang="cs-CZ" dirty="0"/>
          </a:p>
        </p:txBody>
      </p:sp>
      <p:pic>
        <p:nvPicPr>
          <p:cNvPr id="1026" name="Picture 2" descr="https://encrypted-tbn0.gstatic.com/images?q=tbn:ANd9GcSqtfRhFifawzaBr46vXtTwhustC1y2-B0FmzYnBcJoERgiEA8jD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291465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ogmagk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916832"/>
            <a:ext cx="2657063" cy="40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Gerhard Johannes Paul </a:t>
            </a:r>
            <a:r>
              <a:rPr lang="cs-CZ" dirty="0" err="1" smtClean="0"/>
              <a:t>Domagk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(1895-1964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67544" y="2132856"/>
            <a:ext cx="5184576" cy="4525963"/>
          </a:xfrm>
        </p:spPr>
        <p:txBody>
          <a:bodyPr/>
          <a:lstStyle/>
          <a:p>
            <a:r>
              <a:rPr lang="cs-CZ" dirty="0" smtClean="0"/>
              <a:t>Německo</a:t>
            </a:r>
          </a:p>
          <a:p>
            <a:r>
              <a:rPr lang="cs-CZ" dirty="0" smtClean="0"/>
              <a:t>1949 </a:t>
            </a:r>
            <a:r>
              <a:rPr lang="cs-CZ" dirty="0"/>
              <a:t>(54 </a:t>
            </a:r>
            <a:r>
              <a:rPr lang="cs-CZ" dirty="0" smtClean="0"/>
              <a:t>let)</a:t>
            </a:r>
          </a:p>
          <a:p>
            <a:r>
              <a:rPr lang="cs-CZ" dirty="0" smtClean="0"/>
              <a:t>injikoval </a:t>
            </a:r>
            <a:r>
              <a:rPr lang="cs-CZ" dirty="0"/>
              <a:t>si </a:t>
            </a:r>
            <a:r>
              <a:rPr lang="cs-CZ" dirty="0" smtClean="0"/>
              <a:t>nádory</a:t>
            </a:r>
          </a:p>
          <a:p>
            <a:r>
              <a:rPr lang="cs-CZ" dirty="0" smtClean="0"/>
              <a:t>Nobelova </a:t>
            </a:r>
            <a:r>
              <a:rPr lang="cs-CZ" dirty="0"/>
              <a:t>cena za sulfonové léky 1939 (44 let)</a:t>
            </a:r>
          </a:p>
        </p:txBody>
      </p:sp>
    </p:spTree>
    <p:extLst>
      <p:ext uri="{BB962C8B-B14F-4D97-AF65-F5344CB8AC3E}">
        <p14:creationId xmlns:p14="http://schemas.microsoft.com/office/powerpoint/2010/main" val="372333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rshall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806" y="1772816"/>
            <a:ext cx="3573016" cy="35730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Barry</a:t>
            </a:r>
            <a:r>
              <a:rPr lang="cs-CZ" dirty="0"/>
              <a:t> James </a:t>
            </a:r>
            <a:r>
              <a:rPr lang="cs-CZ" dirty="0" err="1" smtClean="0"/>
              <a:t>Marshall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(1951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95536" y="1988840"/>
            <a:ext cx="4114800" cy="3457600"/>
          </a:xfrm>
        </p:spPr>
        <p:txBody>
          <a:bodyPr/>
          <a:lstStyle/>
          <a:p>
            <a:r>
              <a:rPr lang="cs-CZ" dirty="0" smtClean="0"/>
              <a:t>Austrálie</a:t>
            </a:r>
          </a:p>
          <a:p>
            <a:r>
              <a:rPr lang="cs-CZ" dirty="0" smtClean="0"/>
              <a:t>1984 </a:t>
            </a:r>
            <a:r>
              <a:rPr lang="cs-CZ" dirty="0"/>
              <a:t>(33 let) </a:t>
            </a:r>
            <a:endParaRPr lang="cs-CZ" dirty="0" smtClean="0"/>
          </a:p>
          <a:p>
            <a:r>
              <a:rPr lang="cs-CZ" dirty="0" smtClean="0"/>
              <a:t>vředová </a:t>
            </a:r>
            <a:r>
              <a:rPr lang="cs-CZ" dirty="0"/>
              <a:t>choroba (</a:t>
            </a:r>
            <a:r>
              <a:rPr lang="cs-CZ" dirty="0" err="1"/>
              <a:t>spokl</a:t>
            </a:r>
            <a:r>
              <a:rPr lang="cs-CZ" dirty="0"/>
              <a:t> </a:t>
            </a:r>
            <a:r>
              <a:rPr lang="cs-CZ" dirty="0" err="1"/>
              <a:t>Helicobacter</a:t>
            </a:r>
            <a:r>
              <a:rPr lang="cs-CZ" dirty="0"/>
              <a:t> </a:t>
            </a:r>
            <a:r>
              <a:rPr lang="cs-CZ" dirty="0" err="1"/>
              <a:t>pylori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30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744416" cy="4992555"/>
          </a:xfrm>
          <a:prstGeom prst="rect">
            <a:avLst/>
          </a:prstGeom>
        </p:spPr>
      </p:pic>
      <p:sp>
        <p:nvSpPr>
          <p:cNvPr id="6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Tal</a:t>
            </a:r>
            <a:r>
              <a:rPr lang="cs-CZ" dirty="0"/>
              <a:t>  </a:t>
            </a:r>
            <a:r>
              <a:rPr lang="cs-CZ" dirty="0" err="1"/>
              <a:t>Golesworthy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</a:t>
            </a:r>
            <a:r>
              <a:rPr lang="cs-CZ" dirty="0" smtClean="0"/>
              <a:t>1958)</a:t>
            </a:r>
            <a:endParaRPr lang="cs-CZ" dirty="0"/>
          </a:p>
        </p:txBody>
      </p:sp>
      <p:sp>
        <p:nvSpPr>
          <p:cNvPr id="7" name="Zástupný symbol pro obsah 3"/>
          <p:cNvSpPr>
            <a:spLocks noGrp="1"/>
          </p:cNvSpPr>
          <p:nvPr>
            <p:ph idx="1"/>
          </p:nvPr>
        </p:nvSpPr>
        <p:spPr>
          <a:xfrm>
            <a:off x="395536" y="1988840"/>
            <a:ext cx="4114800" cy="3457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Velká Britanie</a:t>
            </a:r>
          </a:p>
          <a:p>
            <a:r>
              <a:rPr lang="cs-CZ"/>
              <a:t>2004 –Exstent- zevní síťka aorty</a:t>
            </a:r>
          </a:p>
        </p:txBody>
      </p:sp>
    </p:spTree>
    <p:extLst>
      <p:ext uri="{BB962C8B-B14F-4D97-AF65-F5344CB8AC3E}">
        <p14:creationId xmlns:p14="http://schemas.microsoft.com/office/powerpoint/2010/main" val="2253044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cs-CZ" i="1" dirty="0" smtClean="0"/>
              <a:t>A co u nás doma?</a:t>
            </a:r>
            <a:endParaRPr lang="cs-CZ" i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40768"/>
            <a:ext cx="5821660" cy="51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3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urkyně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3081674" cy="40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Jan Evangelista </a:t>
            </a:r>
            <a:r>
              <a:rPr lang="cs-CZ" dirty="0" smtClean="0"/>
              <a:t>Purkyně</a:t>
            </a:r>
            <a:br>
              <a:rPr lang="cs-CZ" dirty="0" smtClean="0"/>
            </a:br>
            <a:r>
              <a:rPr lang="cs-CZ" sz="4000" dirty="0" smtClean="0"/>
              <a:t>(1787-1869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129608" y="2564904"/>
            <a:ext cx="4906888" cy="2548880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Čechy</a:t>
            </a:r>
          </a:p>
          <a:p>
            <a:r>
              <a:rPr lang="cs-CZ" dirty="0" smtClean="0"/>
              <a:t>vliv farmak (</a:t>
            </a:r>
            <a:r>
              <a:rPr lang="cs-CZ" dirty="0" err="1" smtClean="0"/>
              <a:t>belladonna</a:t>
            </a:r>
            <a:r>
              <a:rPr lang="cs-CZ" dirty="0" smtClean="0"/>
              <a:t>, </a:t>
            </a:r>
            <a:r>
              <a:rPr lang="cs-CZ" dirty="0" err="1" smtClean="0"/>
              <a:t>digitalis</a:t>
            </a:r>
            <a:r>
              <a:rPr lang="cs-CZ" dirty="0" smtClean="0"/>
              <a:t>)</a:t>
            </a:r>
          </a:p>
          <a:p>
            <a:r>
              <a:rPr lang="cs-CZ" dirty="0"/>
              <a:t>v</a:t>
            </a:r>
            <a:r>
              <a:rPr lang="cs-CZ" dirty="0" smtClean="0"/>
              <a:t>idění</a:t>
            </a:r>
          </a:p>
          <a:p>
            <a:r>
              <a:rPr lang="cs-CZ" dirty="0" smtClean="0"/>
              <a:t>dieta </a:t>
            </a:r>
            <a:r>
              <a:rPr lang="cs-CZ" dirty="0"/>
              <a:t>(vejce natvrdo)</a:t>
            </a:r>
          </a:p>
        </p:txBody>
      </p:sp>
    </p:spTree>
    <p:extLst>
      <p:ext uri="{BB962C8B-B14F-4D97-AF65-F5344CB8AC3E}">
        <p14:creationId xmlns:p14="http://schemas.microsoft.com/office/powerpoint/2010/main" val="11469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Julius </a:t>
            </a:r>
            <a:r>
              <a:rPr lang="en-US" dirty="0" smtClean="0"/>
              <a:t>Pick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sz="4000" dirty="0" smtClean="0"/>
              <a:t>(18</a:t>
            </a:r>
            <a:r>
              <a:rPr lang="cs-CZ" sz="4000" dirty="0" smtClean="0"/>
              <a:t>56</a:t>
            </a:r>
            <a:r>
              <a:rPr lang="en-US" sz="4000" dirty="0" smtClean="0"/>
              <a:t>-19</a:t>
            </a:r>
            <a:r>
              <a:rPr lang="cs-CZ" sz="4000" dirty="0" smtClean="0"/>
              <a:t>21</a:t>
            </a:r>
            <a:r>
              <a:rPr lang="en-US" sz="4000" dirty="0" smtClean="0"/>
              <a:t>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564905"/>
            <a:ext cx="3960440" cy="1728192"/>
          </a:xfrm>
        </p:spPr>
        <p:txBody>
          <a:bodyPr/>
          <a:lstStyle/>
          <a:p>
            <a:r>
              <a:rPr lang="en-US" dirty="0" err="1" smtClean="0"/>
              <a:t>Rakousko</a:t>
            </a:r>
            <a:r>
              <a:rPr lang="cs-CZ" dirty="0" smtClean="0"/>
              <a:t>-Uhersko (Čechy)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866" y="1772816"/>
            <a:ext cx="266450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3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Držitelé Nobelových cen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66875"/>
            <a:ext cx="4025230" cy="471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6597352"/>
            <a:ext cx="5328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Weisse</a:t>
            </a:r>
            <a:r>
              <a:rPr lang="en-US" sz="1000" dirty="0"/>
              <a:t> AB. Self-experimentation and its role in medical research. Tex Heart </a:t>
            </a:r>
            <a:r>
              <a:rPr lang="en-US" sz="1000" dirty="0" err="1"/>
              <a:t>Inst</a:t>
            </a:r>
            <a:r>
              <a:rPr lang="en-US" sz="1000" dirty="0"/>
              <a:t> J. 2012;39(1):51-4.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205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Zemřelí při experimentech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4651796" cy="494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7504" y="6593865"/>
            <a:ext cx="53287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/>
              <a:t>Weisse</a:t>
            </a:r>
            <a:r>
              <a:rPr lang="en-US" sz="1000" dirty="0"/>
              <a:t> AB. Self-experimentation and its role in medical research. Tex Heart </a:t>
            </a:r>
            <a:r>
              <a:rPr lang="en-US" sz="1000" dirty="0" err="1"/>
              <a:t>Inst</a:t>
            </a:r>
            <a:r>
              <a:rPr lang="en-US" sz="1000" dirty="0"/>
              <a:t> J. 2012;39(1):51-4.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812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Národnost experimentátorů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81757"/>
              </p:ext>
            </p:extLst>
          </p:nvPr>
        </p:nvGraphicFramePr>
        <p:xfrm>
          <a:off x="1907704" y="2417296"/>
          <a:ext cx="259228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Národnost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Zastoupení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US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Německo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Rusko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Francie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8%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Ostatní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20%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932040" y="3284984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dirty="0" smtClean="0"/>
              <a:t>12 žen (5 Rusko)</a:t>
            </a:r>
          </a:p>
          <a:p>
            <a:pPr marL="285750" indent="-285750">
              <a:buClr>
                <a:srgbClr val="CC0000"/>
              </a:buClr>
              <a:buFont typeface="Wingdings" pitchFamily="2" charset="2"/>
              <a:buChar char="ü"/>
            </a:pPr>
            <a:r>
              <a:rPr lang="cs-CZ" sz="2000" dirty="0" smtClean="0"/>
              <a:t>84% pozitivní výsledek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4294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Paracelsu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83" y="2121288"/>
            <a:ext cx="2974653" cy="39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C0000"/>
                </a:solidFill>
              </a:rPr>
              <a:t>Philippus</a:t>
            </a:r>
            <a:r>
              <a:rPr lang="cs-CZ" dirty="0">
                <a:solidFill>
                  <a:srgbClr val="CC0000"/>
                </a:solidFill>
              </a:rPr>
              <a:t> </a:t>
            </a:r>
            <a:r>
              <a:rPr lang="cs-CZ" dirty="0" err="1">
                <a:solidFill>
                  <a:srgbClr val="CC0000"/>
                </a:solidFill>
              </a:rPr>
              <a:t>Aureolus</a:t>
            </a:r>
            <a:r>
              <a:rPr lang="cs-CZ" dirty="0">
                <a:solidFill>
                  <a:srgbClr val="CC0000"/>
                </a:solidFill>
              </a:rPr>
              <a:t> </a:t>
            </a:r>
            <a:r>
              <a:rPr lang="cs-CZ" dirty="0" err="1">
                <a:solidFill>
                  <a:srgbClr val="CC0000"/>
                </a:solidFill>
              </a:rPr>
              <a:t>Paracelsus</a:t>
            </a:r>
            <a:r>
              <a:rPr lang="cs-CZ" dirty="0">
                <a:solidFill>
                  <a:srgbClr val="CC0000"/>
                </a:solidFill>
              </a:rPr>
              <a:t> </a:t>
            </a:r>
            <a:r>
              <a:rPr lang="cs-CZ" dirty="0" smtClean="0">
                <a:solidFill>
                  <a:srgbClr val="CC0000"/>
                </a:solidFill>
              </a:rPr>
              <a:t/>
            </a:r>
            <a:br>
              <a:rPr lang="cs-CZ" dirty="0" smtClean="0">
                <a:solidFill>
                  <a:srgbClr val="CC0000"/>
                </a:solidFill>
              </a:rPr>
            </a:br>
            <a:r>
              <a:rPr lang="cs-CZ" sz="4000" dirty="0" smtClean="0">
                <a:solidFill>
                  <a:srgbClr val="CC0000"/>
                </a:solidFill>
              </a:rPr>
              <a:t>(</a:t>
            </a:r>
            <a:r>
              <a:rPr lang="cs-CZ" sz="4000" dirty="0">
                <a:solidFill>
                  <a:srgbClr val="CC0000"/>
                </a:solidFill>
              </a:rPr>
              <a:t>1493-1541)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788024" y="2564904"/>
            <a:ext cx="3898776" cy="2836912"/>
          </a:xfrm>
        </p:spPr>
        <p:txBody>
          <a:bodyPr/>
          <a:lstStyle/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cs-CZ" dirty="0" smtClean="0"/>
              <a:t>Švýcarsko</a:t>
            </a:r>
          </a:p>
          <a:p>
            <a:pPr>
              <a:buClr>
                <a:srgbClr val="CC0000"/>
              </a:buClr>
              <a:buFont typeface="Wingdings" pitchFamily="2" charset="2"/>
              <a:buChar char="ü"/>
            </a:pPr>
            <a:r>
              <a:rPr lang="cs-CZ" dirty="0" smtClean="0"/>
              <a:t>opium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893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costa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61" y="1948989"/>
            <a:ext cx="2527487" cy="34962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José de </a:t>
            </a:r>
            <a:r>
              <a:rPr lang="cs-CZ" dirty="0" err="1" smtClean="0"/>
              <a:t>Acosta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(1539-1600)</a:t>
            </a:r>
            <a:endParaRPr lang="cs-CZ" sz="4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2276872"/>
            <a:ext cx="5760640" cy="2980928"/>
          </a:xfrm>
        </p:spPr>
        <p:txBody>
          <a:bodyPr/>
          <a:lstStyle/>
          <a:p>
            <a:r>
              <a:rPr lang="cs-CZ" dirty="0" smtClean="0"/>
              <a:t>Peru</a:t>
            </a:r>
          </a:p>
          <a:p>
            <a:r>
              <a:rPr lang="cs-CZ" dirty="0" smtClean="0"/>
              <a:t>1570 </a:t>
            </a:r>
            <a:r>
              <a:rPr lang="cs-CZ" dirty="0"/>
              <a:t>(31 let) </a:t>
            </a:r>
            <a:endParaRPr lang="cs-CZ" dirty="0" smtClean="0"/>
          </a:p>
          <a:p>
            <a:r>
              <a:rPr lang="cs-CZ" dirty="0"/>
              <a:t>první popis horské </a:t>
            </a:r>
            <a:r>
              <a:rPr lang="cs-CZ" dirty="0" smtClean="0"/>
              <a:t>nemoci (</a:t>
            </a:r>
            <a:r>
              <a:rPr lang="cs-CZ" dirty="0"/>
              <a:t>přešel </a:t>
            </a:r>
            <a:r>
              <a:rPr lang="cs-CZ" dirty="0" smtClean="0"/>
              <a:t>Andy)</a:t>
            </a:r>
          </a:p>
          <a:p>
            <a:r>
              <a:rPr lang="cs-CZ" dirty="0" smtClean="0"/>
              <a:t>též </a:t>
            </a:r>
            <a:r>
              <a:rPr lang="cs-CZ" dirty="0"/>
              <a:t>koka</a:t>
            </a:r>
          </a:p>
        </p:txBody>
      </p:sp>
    </p:spTree>
    <p:extLst>
      <p:ext uri="{BB962C8B-B14F-4D97-AF65-F5344CB8AC3E}">
        <p14:creationId xmlns:p14="http://schemas.microsoft.com/office/powerpoint/2010/main" val="265263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Hook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60848"/>
            <a:ext cx="251928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Robert </a:t>
            </a:r>
            <a:r>
              <a:rPr lang="cs-CZ" dirty="0" err="1" smtClean="0"/>
              <a:t>Hooke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(1635-1703</a:t>
            </a:r>
            <a:r>
              <a:rPr lang="cs-CZ" sz="4000" dirty="0"/>
              <a:t>)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347864" y="2788940"/>
            <a:ext cx="5472608" cy="2944316"/>
          </a:xfrm>
        </p:spPr>
        <p:txBody>
          <a:bodyPr>
            <a:noAutofit/>
          </a:bodyPr>
          <a:lstStyle/>
          <a:p>
            <a:r>
              <a:rPr lang="cs-CZ" sz="2800" dirty="0" smtClean="0"/>
              <a:t>Británie</a:t>
            </a:r>
          </a:p>
          <a:p>
            <a:r>
              <a:rPr lang="cs-CZ" sz="2800" dirty="0" smtClean="0"/>
              <a:t>1671 </a:t>
            </a:r>
            <a:r>
              <a:rPr lang="cs-CZ" sz="2800" dirty="0"/>
              <a:t>(36 let) </a:t>
            </a:r>
            <a:endParaRPr lang="cs-CZ" sz="2800" dirty="0" smtClean="0"/>
          </a:p>
          <a:p>
            <a:r>
              <a:rPr lang="cs-CZ" sz="2800" dirty="0" smtClean="0"/>
              <a:t>nadmořská </a:t>
            </a:r>
            <a:r>
              <a:rPr lang="cs-CZ" sz="2800" dirty="0"/>
              <a:t>výška (15 minut v dekompresní komoře vlastní </a:t>
            </a:r>
            <a:r>
              <a:rPr lang="cs-CZ" sz="2800" dirty="0" smtClean="0"/>
              <a:t>výroby, tlak odpovídající </a:t>
            </a:r>
            <a:r>
              <a:rPr lang="cs-CZ" sz="2800" dirty="0"/>
              <a:t>2400 </a:t>
            </a:r>
            <a:r>
              <a:rPr lang="cs-CZ" sz="2800" dirty="0" smtClean="0"/>
              <a:t>m, bolest v uchu a dočasná hluchota)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90179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683</Words>
  <Application>Microsoft Office PowerPoint</Application>
  <PresentationFormat>Předvádění na obrazovce (4:3)</PresentationFormat>
  <Paragraphs>148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Motiv sady Office</vt:lpstr>
      <vt:lpstr>Experimenty lékařů na sobě</vt:lpstr>
      <vt:lpstr>Experimentování na sobě podle oborů (465 případů, roky 1800-1999)</vt:lpstr>
      <vt:lpstr>Experimentování na sobě – časový trend (465 případů, roky 1800-1999)</vt:lpstr>
      <vt:lpstr>Držitelé Nobelových cen</vt:lpstr>
      <vt:lpstr>Zemřelí při experimentech</vt:lpstr>
      <vt:lpstr>Národnost experimentátorů</vt:lpstr>
      <vt:lpstr>Philippus Aureolus Paracelsus  (1493-1541)</vt:lpstr>
      <vt:lpstr>José de Acosta (1539-1600)</vt:lpstr>
      <vt:lpstr>Robert Hooke (1635-1703)</vt:lpstr>
      <vt:lpstr>Bratři Montgolfierové</vt:lpstr>
      <vt:lpstr>Jacques Alexandre César Charles (1746-1823)</vt:lpstr>
      <vt:lpstr>Baron Alexander von Humboldt (1769-1859)</vt:lpstr>
      <vt:lpstr>Victor Franz Hess (1883-1964)</vt:lpstr>
      <vt:lpstr>Sir Frederick Grant Banting (1891-1941)</vt:lpstr>
      <vt:lpstr>César Merino (1913)</vt:lpstr>
      <vt:lpstr>Daniel Carrion (1857-1885)</vt:lpstr>
      <vt:lpstr>Guy Patin (1601-1672)</vt:lpstr>
      <vt:lpstr>Matheus Gottfried Purmann (1649-1711)</vt:lpstr>
      <vt:lpstr>Francesco Redi (1626-1697)</vt:lpstr>
      <vt:lpstr>Sir John Floyer (1649-1734)</vt:lpstr>
      <vt:lpstr>Sir Isaac Newton (1642-1727)</vt:lpstr>
      <vt:lpstr>Antoine Laurent Lavoisier (1743-1794)</vt:lpstr>
      <vt:lpstr>Isaac Cathrall (1764-1819)</vt:lpstr>
      <vt:lpstr>Nikolaj Ivanovič Pirogov (1810-1881)</vt:lpstr>
      <vt:lpstr>Ilja Iljič Mečnikov (1845-1916)</vt:lpstr>
      <vt:lpstr>Sigmund Freud (1856-1939)</vt:lpstr>
      <vt:lpstr>Niels Ryberg Finsen (1860-1904)</vt:lpstr>
      <vt:lpstr>Walter Reed 1851-1902</vt:lpstr>
      <vt:lpstr>Karl Landsteiner (1868-1943)</vt:lpstr>
      <vt:lpstr>Werner Theodor Otto Forssmann (1904-1979)</vt:lpstr>
      <vt:lpstr>Socrates Lagoudaky (1863-1944)</vt:lpstr>
      <vt:lpstr>Gerhard Johannes Paul Domagk (1895-1964)</vt:lpstr>
      <vt:lpstr>Barry James Marshall (1951)</vt:lpstr>
      <vt:lpstr>Tal  Golesworthy (1958)</vt:lpstr>
      <vt:lpstr>A co u nás doma?</vt:lpstr>
      <vt:lpstr>Jan Evangelista Purkyně (1787-1869)</vt:lpstr>
      <vt:lpstr>Julius Pick (1856-1921)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Experimenty na sobě</dc:title>
  <dc:creator>MUDr. Vladimír Vinduška, CSc.</dc:creator>
  <cp:lastModifiedBy>Tomáš Zýka</cp:lastModifiedBy>
  <cp:revision>32</cp:revision>
  <dcterms:created xsi:type="dcterms:W3CDTF">2012-10-29T14:05:29Z</dcterms:created>
  <dcterms:modified xsi:type="dcterms:W3CDTF">2016-03-17T13:34:10Z</dcterms:modified>
</cp:coreProperties>
</file>